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6" r:id="rId5"/>
    <p:sldId id="274" r:id="rId6"/>
    <p:sldId id="350" r:id="rId7"/>
    <p:sldId id="340" r:id="rId8"/>
    <p:sldId id="385" r:id="rId9"/>
    <p:sldId id="386" r:id="rId10"/>
    <p:sldId id="387" r:id="rId11"/>
    <p:sldId id="388" r:id="rId12"/>
    <p:sldId id="389" r:id="rId13"/>
    <p:sldId id="390" r:id="rId14"/>
    <p:sldId id="391" r:id="rId15"/>
    <p:sldId id="392" r:id="rId16"/>
    <p:sldId id="407" r:id="rId17"/>
    <p:sldId id="393" r:id="rId18"/>
    <p:sldId id="406" r:id="rId19"/>
    <p:sldId id="395" r:id="rId20"/>
    <p:sldId id="396" r:id="rId21"/>
    <p:sldId id="399" r:id="rId22"/>
    <p:sldId id="401" r:id="rId23"/>
    <p:sldId id="402" r:id="rId24"/>
    <p:sldId id="397" r:id="rId25"/>
    <p:sldId id="398" r:id="rId26"/>
    <p:sldId id="408" r:id="rId27"/>
    <p:sldId id="403" r:id="rId28"/>
    <p:sldId id="404" r:id="rId29"/>
    <p:sldId id="405" r:id="rId30"/>
    <p:sldId id="409" r:id="rId31"/>
    <p:sldId id="410" r:id="rId32"/>
    <p:sldId id="411" r:id="rId33"/>
    <p:sldId id="413" r:id="rId34"/>
    <p:sldId id="415" r:id="rId35"/>
    <p:sldId id="412" r:id="rId36"/>
    <p:sldId id="417" r:id="rId37"/>
    <p:sldId id="414" r:id="rId38"/>
    <p:sldId id="418" r:id="rId39"/>
    <p:sldId id="419" r:id="rId40"/>
    <p:sldId id="420" r:id="rId41"/>
    <p:sldId id="400" r:id="rId42"/>
    <p:sldId id="421" r:id="rId43"/>
    <p:sldId id="422" r:id="rId44"/>
    <p:sldId id="423" r:id="rId45"/>
    <p:sldId id="424" r:id="rId46"/>
    <p:sldId id="383" r:id="rId4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DEB881-6BD8-4105-98FF-41FAD087FD01}" v="12" dt="2024-04-25T14:29:49.54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59" d="100"/>
          <a:sy n="59" d="100"/>
        </p:scale>
        <p:origin x="972" y="5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C4DEB881-6BD8-4105-98FF-41FAD087FD01}"/>
    <pc:docChg chg="modSld">
      <pc:chgData name="Gé Verbeek" userId="20d2065d-8055-4a68-a463-00777506795f" providerId="ADAL" clId="{C4DEB881-6BD8-4105-98FF-41FAD087FD01}" dt="2024-04-25T14:29:49.544" v="10" actId="20577"/>
      <pc:docMkLst>
        <pc:docMk/>
      </pc:docMkLst>
      <pc:sldChg chg="modSp">
        <pc:chgData name="Gé Verbeek" userId="20d2065d-8055-4a68-a463-00777506795f" providerId="ADAL" clId="{C4DEB881-6BD8-4105-98FF-41FAD087FD01}" dt="2024-04-25T14:29:49.544" v="10" actId="20577"/>
        <pc:sldMkLst>
          <pc:docMk/>
          <pc:sldMk cId="0" sldId="340"/>
        </pc:sldMkLst>
        <pc:spChg chg="mod">
          <ac:chgData name="Gé Verbeek" userId="20d2065d-8055-4a68-a463-00777506795f" providerId="ADAL" clId="{C4DEB881-6BD8-4105-98FF-41FAD087FD01}" dt="2024-04-25T14:29:49.544" v="10" actId="20577"/>
          <ac:spMkLst>
            <pc:docMk/>
            <pc:sldMk cId="0" sldId="340"/>
            <ac:spMk id="7171" creationId="{8D8AB751-5123-4045-A621-E113D0ADAFB0}"/>
          </ac:spMkLst>
        </pc:spChg>
      </pc:sldChg>
    </pc:docChg>
  </pc:docChgLst>
  <pc:docChgLst>
    <pc:chgData name="Gé Verbeek" userId="20d2065d-8055-4a68-a463-00777506795f" providerId="ADAL" clId="{2786B74E-C5D5-4510-BF1E-03C9110214A3}"/>
    <pc:docChg chg="modSld">
      <pc:chgData name="Gé Verbeek" userId="20d2065d-8055-4a68-a463-00777506795f" providerId="ADAL" clId="{2786B74E-C5D5-4510-BF1E-03C9110214A3}" dt="2022-03-30T08:11:24.428" v="100" actId="6549"/>
      <pc:docMkLst>
        <pc:docMk/>
      </pc:docMkLst>
      <pc:sldChg chg="modSp modAnim">
        <pc:chgData name="Gé Verbeek" userId="20d2065d-8055-4a68-a463-00777506795f" providerId="ADAL" clId="{2786B74E-C5D5-4510-BF1E-03C9110214A3}" dt="2022-03-30T08:11:24.428" v="100" actId="6549"/>
        <pc:sldMkLst>
          <pc:docMk/>
          <pc:sldMk cId="0" sldId="340"/>
        </pc:sldMkLst>
        <pc:spChg chg="mod">
          <ac:chgData name="Gé Verbeek" userId="20d2065d-8055-4a68-a463-00777506795f" providerId="ADAL" clId="{2786B74E-C5D5-4510-BF1E-03C9110214A3}" dt="2022-03-30T08:11:24.428" v="100" actId="6549"/>
          <ac:spMkLst>
            <pc:docMk/>
            <pc:sldMk cId="0" sldId="340"/>
            <ac:spMk id="7171" creationId="{8D8AB751-5123-4045-A621-E113D0ADAF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25-4-2024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25-4-2024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488722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70800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96614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260560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62795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566133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76208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4059807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2945320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176413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https://www.youtube.com/embed/iGkgXqKRoFg"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73T1rQoPPFA"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VyfqrZdbh_c"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ideo" Target="https://www.youtube.com/embed/7mHKh0SItjY"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ideo" Target="https://www.youtube.com/embed/N8PEBOJrJZ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Leidingweerstand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Als er vloeistof door een leidingsysteem stroomt, treden er drukverliezen op als gevolg van de weerstand van de leiding. </a:t>
            </a:r>
          </a:p>
          <a:p>
            <a:pPr indent="0">
              <a:buNone/>
              <a:defRPr/>
            </a:pPr>
            <a:endParaRPr lang="nl-NL" dirty="0"/>
          </a:p>
          <a:p>
            <a:pPr indent="0">
              <a:buNone/>
              <a:defRPr/>
            </a:pPr>
            <a:r>
              <a:rPr lang="nl-NL" dirty="0"/>
              <a:t>In plaats van drukverliezen praten we over leidingweerstand</a:t>
            </a:r>
          </a:p>
          <a:p>
            <a:pPr indent="0">
              <a:buNone/>
              <a:defRPr/>
            </a:pPr>
            <a:endParaRPr lang="nl-NL" dirty="0"/>
          </a:p>
          <a:p>
            <a:pPr indent="0">
              <a:buNone/>
              <a:defRPr/>
            </a:pPr>
            <a:r>
              <a:rPr lang="nl-NL" dirty="0"/>
              <a:t>Hierbij zijn afsluiters, terugslagkleppen, bochten, de capaciteit, toegepaste leidingdiameter van belang.</a:t>
            </a:r>
          </a:p>
        </p:txBody>
      </p:sp>
      <p:pic>
        <p:nvPicPr>
          <p:cNvPr id="11266" name="Picture 2" descr="Pompgebruik en leidingweerstand">
            <a:extLst>
              <a:ext uri="{FF2B5EF4-FFF2-40B4-BE49-F238E27FC236}">
                <a16:creationId xmlns:a16="http://schemas.microsoft.com/office/drawing/2014/main" id="{A2B3F963-49DC-4806-98CA-796C65BB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5584" y="4154000"/>
            <a:ext cx="19907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Wel of niet </a:t>
            </a:r>
            <a:r>
              <a:rPr lang="nl-NL" altLang="nl-NL" b="1" dirty="0" err="1"/>
              <a:t>zelfaanzuigend</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249767" cy="4738260"/>
          </a:xfrm>
        </p:spPr>
        <p:txBody>
          <a:bodyPr>
            <a:normAutofit/>
          </a:bodyPr>
          <a:lstStyle/>
          <a:p>
            <a:pPr indent="0">
              <a:buNone/>
              <a:defRPr/>
            </a:pPr>
            <a:r>
              <a:rPr lang="nl-NL" dirty="0"/>
              <a:t>Een </a:t>
            </a:r>
            <a:r>
              <a:rPr lang="nl-NL" dirty="0" err="1"/>
              <a:t>zelfaanzuigende</a:t>
            </a:r>
            <a:r>
              <a:rPr lang="nl-NL" dirty="0"/>
              <a:t> pomp kan de meegevoerde lucht of andere gassen uit de zuigleiding afvoeren.</a:t>
            </a:r>
          </a:p>
          <a:p>
            <a:pPr indent="0">
              <a:buNone/>
              <a:defRPr/>
            </a:pPr>
            <a:endParaRPr lang="nl-NL" dirty="0"/>
          </a:p>
          <a:p>
            <a:pPr indent="0">
              <a:buNone/>
              <a:defRPr/>
            </a:pPr>
            <a:r>
              <a:rPr lang="nl-NL" dirty="0"/>
              <a:t>Bij een </a:t>
            </a:r>
            <a:r>
              <a:rPr lang="nl-NL" dirty="0" err="1"/>
              <a:t>zelfaanzuigende</a:t>
            </a:r>
            <a:r>
              <a:rPr lang="nl-NL" dirty="0"/>
              <a:t> pomp ontstaat een </a:t>
            </a:r>
            <a:r>
              <a:rPr lang="nl-NL" dirty="0" err="1"/>
              <a:t>vacuum</a:t>
            </a:r>
            <a:r>
              <a:rPr lang="nl-NL" dirty="0"/>
              <a:t>, waardoor de vloeistof de zuigleiding ingedrukt wordt.</a:t>
            </a:r>
          </a:p>
          <a:p>
            <a:pPr indent="0">
              <a:buNone/>
              <a:defRPr/>
            </a:pPr>
            <a:endParaRPr lang="nl-NL" dirty="0"/>
          </a:p>
          <a:p>
            <a:pPr indent="0">
              <a:buNone/>
              <a:defRPr/>
            </a:pPr>
            <a:r>
              <a:rPr lang="nl-NL" dirty="0"/>
              <a:t>De </a:t>
            </a:r>
            <a:r>
              <a:rPr lang="nl-NL" dirty="0" err="1"/>
              <a:t>zelfaanzuigende</a:t>
            </a:r>
            <a:r>
              <a:rPr lang="nl-NL" dirty="0"/>
              <a:t> pomp kan je pas starten als hij geheel of gedeeltelijk met vloeistof is gevuld.</a:t>
            </a:r>
          </a:p>
          <a:p>
            <a:pPr indent="0">
              <a:buNone/>
              <a:defRPr/>
            </a:pPr>
            <a:endParaRPr lang="nl-NL" dirty="0"/>
          </a:p>
          <a:p>
            <a:pPr indent="0">
              <a:buNone/>
              <a:defRPr/>
            </a:pPr>
            <a:r>
              <a:rPr lang="nl-NL" dirty="0"/>
              <a:t>Bij niet </a:t>
            </a:r>
            <a:r>
              <a:rPr lang="nl-NL" dirty="0" err="1"/>
              <a:t>zelfaanzuigende</a:t>
            </a:r>
            <a:r>
              <a:rPr lang="nl-NL" dirty="0"/>
              <a:t> pompen monteer je een terugslagklep zodat het water in de leiding blijf staan</a:t>
            </a:r>
          </a:p>
        </p:txBody>
      </p:sp>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696915"/>
            <a:ext cx="5084184" cy="4952221"/>
          </a:xfrm>
        </p:spPr>
        <p:txBody>
          <a:bodyPr>
            <a:normAutofit/>
          </a:bodyPr>
          <a:lstStyle/>
          <a:p>
            <a:pPr indent="0">
              <a:buNone/>
              <a:defRPr/>
            </a:pPr>
            <a:r>
              <a:rPr lang="nl-NL" dirty="0"/>
              <a:t>Onderscheidt  in 2 types</a:t>
            </a:r>
          </a:p>
          <a:p>
            <a:pPr indent="0">
              <a:buNone/>
              <a:defRPr/>
            </a:pPr>
            <a:endParaRPr lang="nl-NL" dirty="0"/>
          </a:p>
          <a:p>
            <a:pPr marL="342900" indent="-342900">
              <a:defRPr/>
            </a:pPr>
            <a:r>
              <a:rPr lang="nl-NL" dirty="0"/>
              <a:t>Verdringerpompen</a:t>
            </a:r>
          </a:p>
          <a:p>
            <a:pPr marL="342900" indent="-342900">
              <a:defRPr/>
            </a:pPr>
            <a:endParaRPr lang="nl-NL" dirty="0"/>
          </a:p>
          <a:p>
            <a:pPr marL="342900" indent="-342900">
              <a:defRPr/>
            </a:pPr>
            <a:r>
              <a:rPr lang="nl-NL" dirty="0"/>
              <a:t>Centrifugaalpompen</a:t>
            </a:r>
          </a:p>
        </p:txBody>
      </p:sp>
      <p:pic>
        <p:nvPicPr>
          <p:cNvPr id="12290" name="Picture 2" descr="Verdringerpompen - IB Pompen">
            <a:extLst>
              <a:ext uri="{FF2B5EF4-FFF2-40B4-BE49-F238E27FC236}">
                <a16:creationId xmlns:a16="http://schemas.microsoft.com/office/drawing/2014/main" id="{41081061-0C16-4D3C-8732-56F5FC83E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471" y="1202226"/>
            <a:ext cx="41814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entrifugaalpomp principe | Sulteq pompen en revisie bv">
            <a:extLst>
              <a:ext uri="{FF2B5EF4-FFF2-40B4-BE49-F238E27FC236}">
                <a16:creationId xmlns:a16="http://schemas.microsoft.com/office/drawing/2014/main" id="{04943A67-3F10-4B1A-A9F6-AE5F84390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465" y="4244486"/>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 calcmode="lin" valueType="num">
                                      <p:cBhvr additive="base">
                                        <p:cTn id="17" dur="500" fill="hold"/>
                                        <p:tgtEl>
                                          <p:spTgt spid="12290"/>
                                        </p:tgtEl>
                                        <p:attrNameLst>
                                          <p:attrName>ppt_x</p:attrName>
                                        </p:attrNameLst>
                                      </p:cBhvr>
                                      <p:tavLst>
                                        <p:tav tm="0">
                                          <p:val>
                                            <p:strVal val="#ppt_x"/>
                                          </p:val>
                                        </p:tav>
                                        <p:tav tm="100000">
                                          <p:val>
                                            <p:strVal val="#ppt_x"/>
                                          </p:val>
                                        </p:tav>
                                      </p:tavLst>
                                    </p:anim>
                                    <p:anim calcmode="lin" valueType="num">
                                      <p:cBhvr additive="base">
                                        <p:cTn id="1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 calcmode="lin" valueType="num">
                                      <p:cBhvr additive="base">
                                        <p:cTn id="2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292"/>
                                        </p:tgtEl>
                                        <p:attrNameLst>
                                          <p:attrName>style.visibility</p:attrName>
                                        </p:attrNameLst>
                                      </p:cBhvr>
                                      <p:to>
                                        <p:strVal val="visible"/>
                                      </p:to>
                                    </p:set>
                                    <p:anim calcmode="lin" valueType="num">
                                      <p:cBhvr additive="base">
                                        <p:cTn id="27" dur="500" fill="hold"/>
                                        <p:tgtEl>
                                          <p:spTgt spid="12292"/>
                                        </p:tgtEl>
                                        <p:attrNameLst>
                                          <p:attrName>ppt_x</p:attrName>
                                        </p:attrNameLst>
                                      </p:cBhvr>
                                      <p:tavLst>
                                        <p:tav tm="0">
                                          <p:val>
                                            <p:strVal val="#ppt_x"/>
                                          </p:val>
                                        </p:tav>
                                        <p:tav tm="100000">
                                          <p:val>
                                            <p:strVal val="#ppt_x"/>
                                          </p:val>
                                        </p:tav>
                                      </p:tavLst>
                                    </p:anim>
                                    <p:anim calcmode="lin" valueType="num">
                                      <p:cBhvr additive="base">
                                        <p:cTn id="28"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pPr>
            <a:r>
              <a:rPr lang="nl-NL" dirty="0"/>
              <a:t>Over het algemeen worden verdringerpompen toegepast daar waar een centrifugaal pomp het medium niet kan verpompen. </a:t>
            </a:r>
          </a:p>
          <a:p>
            <a:pPr indent="0">
              <a:buNone/>
            </a:pPr>
            <a:endParaRPr lang="nl-NL" dirty="0"/>
          </a:p>
          <a:p>
            <a:pPr indent="0">
              <a:buNone/>
            </a:pPr>
            <a:r>
              <a:rPr lang="nl-NL" dirty="0"/>
              <a:t>Dit omdat een centrifugaal pomp minder draaiende delen bevat en dus </a:t>
            </a:r>
            <a:r>
              <a:rPr lang="nl-NL" dirty="0" err="1"/>
              <a:t>onderhouds</a:t>
            </a:r>
            <a:r>
              <a:rPr lang="nl-NL" dirty="0"/>
              <a:t> armer is dan verdringer pompen.</a:t>
            </a:r>
          </a:p>
          <a:p>
            <a:pPr indent="0">
              <a:buNone/>
            </a:pPr>
            <a:endParaRPr lang="nl-NL" dirty="0"/>
          </a:p>
          <a:p>
            <a:pPr indent="0">
              <a:buNone/>
            </a:pPr>
            <a:r>
              <a:rPr lang="nl-NL" dirty="0"/>
              <a:t>Tevens is het rendement van een centrifugaal pomp hoger dan van een verdringerpomp. </a:t>
            </a:r>
          </a:p>
          <a:p>
            <a:pPr indent="0">
              <a:buNone/>
            </a:pPr>
            <a:endParaRPr lang="nl-NL" dirty="0"/>
          </a:p>
          <a:p>
            <a:pPr indent="0">
              <a:buNone/>
            </a:pPr>
            <a:r>
              <a:rPr lang="nl-NL" dirty="0"/>
              <a:t>Een centrifugaal pomp wordt met name belemmerd door de dikte van het te verpompen medium.</a:t>
            </a:r>
          </a:p>
        </p:txBody>
      </p:sp>
    </p:spTree>
    <p:extLst>
      <p:ext uri="{BB962C8B-B14F-4D97-AF65-F5344CB8AC3E}">
        <p14:creationId xmlns:p14="http://schemas.microsoft.com/office/powerpoint/2010/main" val="3962100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Verdringerpompen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Deze pompen worden gebruikt om vloeistoffen te verplaatsen. Hierbij wordt gebruik gemaakt van een verdringerlichaam. </a:t>
            </a:r>
          </a:p>
          <a:p>
            <a:pPr indent="0">
              <a:buNone/>
              <a:defRPr/>
            </a:pPr>
            <a:endParaRPr lang="nl-NL" dirty="0"/>
          </a:p>
          <a:p>
            <a:pPr indent="0">
              <a:buNone/>
              <a:defRPr/>
            </a:pPr>
            <a:r>
              <a:rPr lang="nl-NL" dirty="0"/>
              <a:t>Een deel van de ruimte in het pomphuis wordt vergroot om vloeistof aan te zuigen en daarna verkleind om de vloeistof weg te persen.</a:t>
            </a:r>
          </a:p>
          <a:p>
            <a:pPr indent="0">
              <a:buNone/>
              <a:defRPr/>
            </a:pPr>
            <a:endParaRPr lang="nl-NL" dirty="0"/>
          </a:p>
          <a:p>
            <a:pPr indent="0">
              <a:buNone/>
              <a:defRPr/>
            </a:pPr>
            <a:r>
              <a:rPr lang="nl-NL" dirty="0"/>
              <a:t>Hierdoor wordt voortdurend een bepaald volume aan vloeistof aangezogen en </a:t>
            </a:r>
            <a:r>
              <a:rPr lang="nl-NL" dirty="0" err="1"/>
              <a:t>weggeperst</a:t>
            </a:r>
            <a:r>
              <a:rPr lang="nl-NL" dirty="0"/>
              <a:t>.</a:t>
            </a:r>
          </a:p>
        </p:txBody>
      </p:sp>
      <p:pic>
        <p:nvPicPr>
          <p:cNvPr id="13314" name="Picture 2" descr="Verdringerpompen - IB Pompen">
            <a:extLst>
              <a:ext uri="{FF2B5EF4-FFF2-40B4-BE49-F238E27FC236}">
                <a16:creationId xmlns:a16="http://schemas.microsoft.com/office/drawing/2014/main" id="{B6D66573-AE27-4394-A73F-DB4FEDE80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171" y="5378328"/>
            <a:ext cx="418147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Soorten verdringer 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plunjerpompen</a:t>
            </a:r>
          </a:p>
          <a:p>
            <a:pPr marL="342900" indent="-342900">
              <a:defRPr/>
            </a:pPr>
            <a:endParaRPr lang="nl-NL" dirty="0"/>
          </a:p>
          <a:p>
            <a:pPr marL="342900" indent="-342900">
              <a:defRPr/>
            </a:pPr>
            <a:r>
              <a:rPr lang="nl-NL" dirty="0"/>
              <a:t>Schroefpompen</a:t>
            </a:r>
          </a:p>
          <a:p>
            <a:pPr marL="342900" indent="-342900">
              <a:defRPr/>
            </a:pPr>
            <a:endParaRPr lang="nl-NL" dirty="0"/>
          </a:p>
          <a:p>
            <a:pPr marL="342900" indent="-342900">
              <a:defRPr/>
            </a:pPr>
            <a:r>
              <a:rPr lang="nl-NL" dirty="0"/>
              <a:t>Wervelstroompompen</a:t>
            </a:r>
          </a:p>
          <a:p>
            <a:pPr marL="342900" indent="-342900">
              <a:defRPr/>
            </a:pPr>
            <a:endParaRPr lang="nl-NL" dirty="0"/>
          </a:p>
          <a:p>
            <a:pPr marL="342900" indent="-342900">
              <a:defRPr/>
            </a:pPr>
            <a:r>
              <a:rPr lang="nl-NL" dirty="0"/>
              <a:t>Vijzelpompen</a:t>
            </a:r>
          </a:p>
          <a:p>
            <a:pPr marL="342900" indent="-342900">
              <a:defRPr/>
            </a:pPr>
            <a:endParaRPr lang="nl-NL" dirty="0"/>
          </a:p>
          <a:p>
            <a:pPr marL="342900" indent="-342900">
              <a:defRPr/>
            </a:pPr>
            <a:r>
              <a:rPr lang="nl-NL" dirty="0"/>
              <a:t>Tandwielpompen </a:t>
            </a:r>
          </a:p>
          <a:p>
            <a:pPr marL="342900" indent="-342900">
              <a:defRPr/>
            </a:pPr>
            <a:endParaRPr lang="nl-NL" dirty="0"/>
          </a:p>
          <a:p>
            <a:pPr marL="342900" indent="-342900">
              <a:defRPr/>
            </a:pPr>
            <a:r>
              <a:rPr lang="nl-NL" dirty="0"/>
              <a:t>Schottenpompen</a:t>
            </a:r>
          </a:p>
          <a:p>
            <a:pPr marL="342900" indent="-342900">
              <a:defRPr/>
            </a:pPr>
            <a:endParaRPr lang="nl-NL" dirty="0"/>
          </a:p>
          <a:p>
            <a:pPr indent="0">
              <a:buNone/>
              <a:defRPr/>
            </a:pPr>
            <a:endParaRPr lang="nl-NL" dirty="0"/>
          </a:p>
        </p:txBody>
      </p:sp>
    </p:spTree>
    <p:extLst>
      <p:ext uri="{BB962C8B-B14F-4D97-AF65-F5344CB8AC3E}">
        <p14:creationId xmlns:p14="http://schemas.microsoft.com/office/powerpoint/2010/main" val="140757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 calcmode="lin" valueType="num">
                                      <p:cBhvr additive="base">
                                        <p:cTn id="3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Plunjerpomp</a:t>
            </a:r>
          </a:p>
        </p:txBody>
      </p:sp>
      <p:pic>
        <p:nvPicPr>
          <p:cNvPr id="2" name="Onlinemedia 1">
            <a:hlinkClick r:id="" action="ppaction://media"/>
            <a:extLst>
              <a:ext uri="{FF2B5EF4-FFF2-40B4-BE49-F238E27FC236}">
                <a16:creationId xmlns:a16="http://schemas.microsoft.com/office/drawing/2014/main" id="{95490867-3F3C-448C-9618-2011E14777D8}"/>
              </a:ext>
            </a:extLst>
          </p:cNvPr>
          <p:cNvPicPr>
            <a:picLocks noGrp="1" noRot="1" noChangeAspect="1"/>
          </p:cNvPicPr>
          <p:nvPr>
            <p:ph idx="1"/>
            <a:videoFile r:link="rId1"/>
          </p:nvPr>
        </p:nvPicPr>
        <p:blipFill>
          <a:blip r:embed="rId4"/>
          <a:stretch>
            <a:fillRect/>
          </a:stretch>
        </p:blipFill>
        <p:spPr>
          <a:xfrm>
            <a:off x="1017196" y="1837189"/>
            <a:ext cx="6628597" cy="3728586"/>
          </a:xfrm>
          <a:prstGeom prst="rect">
            <a:avLst/>
          </a:prstGeom>
        </p:spPr>
      </p:pic>
    </p:spTree>
    <p:extLst>
      <p:ext uri="{BB962C8B-B14F-4D97-AF65-F5344CB8AC3E}">
        <p14:creationId xmlns:p14="http://schemas.microsoft.com/office/powerpoint/2010/main" val="325669946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Zuigerpomp</a:t>
            </a:r>
          </a:p>
        </p:txBody>
      </p:sp>
      <p:pic>
        <p:nvPicPr>
          <p:cNvPr id="2" name="Onlinemedia 1">
            <a:hlinkClick r:id="" action="ppaction://media"/>
            <a:extLst>
              <a:ext uri="{FF2B5EF4-FFF2-40B4-BE49-F238E27FC236}">
                <a16:creationId xmlns:a16="http://schemas.microsoft.com/office/drawing/2014/main" id="{3CF321C5-6EC3-4CF1-925E-8184F4874831}"/>
              </a:ext>
            </a:extLst>
          </p:cNvPr>
          <p:cNvPicPr>
            <a:picLocks noGrp="1" noRot="1" noChangeAspect="1"/>
          </p:cNvPicPr>
          <p:nvPr>
            <p:ph idx="1"/>
            <a:videoFile r:link="rId1"/>
          </p:nvPr>
        </p:nvPicPr>
        <p:blipFill>
          <a:blip r:embed="rId4"/>
          <a:stretch>
            <a:fillRect/>
          </a:stretch>
        </p:blipFill>
        <p:spPr>
          <a:xfrm>
            <a:off x="1047023" y="2004969"/>
            <a:ext cx="6330322" cy="3560806"/>
          </a:xfrm>
          <a:prstGeom prst="rect">
            <a:avLst/>
          </a:prstGeom>
        </p:spPr>
      </p:pic>
    </p:spTree>
    <p:extLst>
      <p:ext uri="{BB962C8B-B14F-4D97-AF65-F5344CB8AC3E}">
        <p14:creationId xmlns:p14="http://schemas.microsoft.com/office/powerpoint/2010/main" val="222511477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Schroefpompen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schroefpomp is een pomp voor het verpompen van vloeistoffen.</a:t>
            </a:r>
          </a:p>
          <a:p>
            <a:pPr indent="0">
              <a:buNone/>
              <a:defRPr/>
            </a:pPr>
            <a:endParaRPr lang="nl-NL" dirty="0"/>
          </a:p>
          <a:p>
            <a:pPr indent="0">
              <a:buNone/>
              <a:defRPr/>
            </a:pPr>
            <a:r>
              <a:rPr lang="nl-NL" dirty="0"/>
              <a:t>Een schroefpomp bestaat uit een buis waarin een schroef draait die eruitziet als een scheepsschroef. </a:t>
            </a:r>
          </a:p>
          <a:p>
            <a:pPr indent="0">
              <a:buNone/>
              <a:defRPr/>
            </a:pPr>
            <a:endParaRPr lang="nl-NL" dirty="0"/>
          </a:p>
          <a:p>
            <a:pPr indent="0">
              <a:buNone/>
              <a:defRPr/>
            </a:pPr>
            <a:r>
              <a:rPr lang="nl-NL" dirty="0"/>
              <a:t>Door het ontstane drukverschil komt de vloeistof in beweging. </a:t>
            </a:r>
          </a:p>
          <a:p>
            <a:pPr indent="0">
              <a:buNone/>
              <a:defRPr/>
            </a:pPr>
            <a:endParaRPr lang="nl-NL" dirty="0"/>
          </a:p>
          <a:p>
            <a:pPr indent="0">
              <a:buNone/>
              <a:defRPr/>
            </a:pPr>
            <a:r>
              <a:rPr lang="nl-NL" dirty="0"/>
              <a:t>Meestal is de schroefas verticaal opgesteld en maakt de buis een bocht van 90 graden</a:t>
            </a:r>
          </a:p>
        </p:txBody>
      </p:sp>
      <p:pic>
        <p:nvPicPr>
          <p:cNvPr id="14338" name="Picture 2" descr="Schroefpomp - Wikipedia">
            <a:extLst>
              <a:ext uri="{FF2B5EF4-FFF2-40B4-BE49-F238E27FC236}">
                <a16:creationId xmlns:a16="http://schemas.microsoft.com/office/drawing/2014/main" id="{E73FFBF6-D42E-415F-9386-762CB9120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24" y="4280006"/>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Wervelstroompompen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Wervelstroompompen worden veel gebruikt voor vloeistoffen met grove verontreinigingen, maar ook in de levensmiddelen en papierindustrie.</a:t>
            </a:r>
          </a:p>
          <a:p>
            <a:pPr indent="0">
              <a:buNone/>
              <a:defRPr/>
            </a:pPr>
            <a:endParaRPr lang="nl-NL" dirty="0"/>
          </a:p>
          <a:p>
            <a:pPr indent="0">
              <a:buNone/>
              <a:defRPr/>
            </a:pPr>
            <a:r>
              <a:rPr lang="nl-NL" dirty="0"/>
              <a:t>Veelal is de doorlaat in het pomphuis gelijk aan die van de zuig en persaansluiting, zodat verstoppingen in de pomp nagenoeg uitgesloten zijn.</a:t>
            </a:r>
          </a:p>
        </p:txBody>
      </p:sp>
      <p:pic>
        <p:nvPicPr>
          <p:cNvPr id="15362" name="Picture 2" descr="Wervelstroompomp vortex | Sulteq pompen en revisie bv">
            <a:extLst>
              <a:ext uri="{FF2B5EF4-FFF2-40B4-BE49-F238E27FC236}">
                <a16:creationId xmlns:a16="http://schemas.microsoft.com/office/drawing/2014/main" id="{F702ADF2-CA1F-4D78-9DBB-F9952D709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3939" y="4018818"/>
            <a:ext cx="16002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146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Vijzelpompen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Een vijzel schroeft het water van laag naar hoog.</a:t>
            </a:r>
          </a:p>
          <a:p>
            <a:pPr indent="0">
              <a:buNone/>
            </a:pPr>
            <a:endParaRPr lang="nl-NL" dirty="0"/>
          </a:p>
          <a:p>
            <a:pPr indent="0">
              <a:buNone/>
            </a:pPr>
            <a:r>
              <a:rPr lang="nl-NL" dirty="0"/>
              <a:t>Een stalen vijzel kan het water 4 tot 5 m opvoeren. Bij grotere opvoerhoogten loopt het rendement terug doordat er water weglekt. </a:t>
            </a:r>
          </a:p>
          <a:p>
            <a:pPr indent="0">
              <a:buNone/>
            </a:pPr>
            <a:endParaRPr lang="nl-NL" dirty="0"/>
          </a:p>
          <a:p>
            <a:pPr indent="0">
              <a:buNone/>
            </a:pPr>
            <a:r>
              <a:rPr lang="nl-NL" dirty="0"/>
              <a:t>Als de vijzel te snel ronddraait wordt het water over de balk (</a:t>
            </a:r>
            <a:r>
              <a:rPr lang="nl-NL" dirty="0" err="1"/>
              <a:t>vijzelas</a:t>
            </a:r>
            <a:r>
              <a:rPr lang="nl-NL" dirty="0"/>
              <a:t>) gegooid en loopt het rendement ook terug</a:t>
            </a:r>
          </a:p>
          <a:p>
            <a:endParaRPr lang="nl-NL" dirty="0"/>
          </a:p>
        </p:txBody>
      </p:sp>
      <p:pic>
        <p:nvPicPr>
          <p:cNvPr id="1028" name="Picture 4" descr="Archimedische schroefpomp | Sulteq pompen en revisie bv">
            <a:extLst>
              <a:ext uri="{FF2B5EF4-FFF2-40B4-BE49-F238E27FC236}">
                <a16:creationId xmlns:a16="http://schemas.microsoft.com/office/drawing/2014/main" id="{391FCA08-994B-4833-94CD-464C1A19E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984" y="4783016"/>
            <a:ext cx="3609754" cy="164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Tandwielpomp</a:t>
            </a:r>
          </a:p>
        </p:txBody>
      </p:sp>
      <p:pic>
        <p:nvPicPr>
          <p:cNvPr id="2" name="Onlinemedia 1">
            <a:hlinkClick r:id="" action="ppaction://media"/>
            <a:extLst>
              <a:ext uri="{FF2B5EF4-FFF2-40B4-BE49-F238E27FC236}">
                <a16:creationId xmlns:a16="http://schemas.microsoft.com/office/drawing/2014/main" id="{AF225372-C168-489B-BE7A-B079498A07A0}"/>
              </a:ext>
            </a:extLst>
          </p:cNvPr>
          <p:cNvPicPr>
            <a:picLocks noGrp="1" noRot="1" noChangeAspect="1"/>
          </p:cNvPicPr>
          <p:nvPr>
            <p:ph idx="1"/>
            <a:videoFile r:link="rId1"/>
          </p:nvPr>
        </p:nvPicPr>
        <p:blipFill>
          <a:blip r:embed="rId4"/>
          <a:stretch>
            <a:fillRect/>
          </a:stretch>
        </p:blipFill>
        <p:spPr>
          <a:xfrm>
            <a:off x="1079224" y="1911845"/>
            <a:ext cx="6608299" cy="3717168"/>
          </a:xfrm>
          <a:prstGeom prst="rect">
            <a:avLst/>
          </a:prstGeom>
        </p:spPr>
      </p:pic>
    </p:spTree>
    <p:extLst>
      <p:ext uri="{BB962C8B-B14F-4D97-AF65-F5344CB8AC3E}">
        <p14:creationId xmlns:p14="http://schemas.microsoft.com/office/powerpoint/2010/main" val="39449228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Schottenpomp</a:t>
            </a:r>
          </a:p>
        </p:txBody>
      </p:sp>
      <p:pic>
        <p:nvPicPr>
          <p:cNvPr id="2" name="Onlinemedia 1">
            <a:hlinkClick r:id="" action="ppaction://media"/>
            <a:extLst>
              <a:ext uri="{FF2B5EF4-FFF2-40B4-BE49-F238E27FC236}">
                <a16:creationId xmlns:a16="http://schemas.microsoft.com/office/drawing/2014/main" id="{C1F01096-FEB8-4D63-9020-ECB0D11B9C3F}"/>
              </a:ext>
            </a:extLst>
          </p:cNvPr>
          <p:cNvPicPr>
            <a:picLocks noGrp="1" noRot="1" noChangeAspect="1"/>
          </p:cNvPicPr>
          <p:nvPr>
            <p:ph idx="1"/>
            <a:videoFile r:link="rId1"/>
          </p:nvPr>
        </p:nvPicPr>
        <p:blipFill>
          <a:blip r:embed="rId4"/>
          <a:stretch>
            <a:fillRect/>
          </a:stretch>
        </p:blipFill>
        <p:spPr>
          <a:xfrm>
            <a:off x="1047023" y="1669409"/>
            <a:ext cx="6926873" cy="3896366"/>
          </a:xfrm>
          <a:prstGeom prst="rect">
            <a:avLst/>
          </a:prstGeom>
        </p:spPr>
      </p:pic>
    </p:spTree>
    <p:extLst>
      <p:ext uri="{BB962C8B-B14F-4D97-AF65-F5344CB8AC3E}">
        <p14:creationId xmlns:p14="http://schemas.microsoft.com/office/powerpoint/2010/main" val="6622027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a:xfrm>
            <a:off x="756000" y="576000"/>
            <a:ext cx="9036000" cy="1080000"/>
          </a:xfrm>
        </p:spPr>
        <p:txBody>
          <a:bodyPr/>
          <a:lstStyle/>
          <a:p>
            <a:r>
              <a:rPr lang="nl-NL" dirty="0"/>
              <a:t>Centrifugaalpompen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fontScale="92500" lnSpcReduction="10000"/>
          </a:bodyPr>
          <a:lstStyle/>
          <a:p>
            <a:pPr indent="0">
              <a:buNone/>
            </a:pPr>
            <a:r>
              <a:rPr lang="nl-NL" dirty="0"/>
              <a:t>De belangrijkste pompen in tuinbouw</a:t>
            </a:r>
          </a:p>
          <a:p>
            <a:pPr indent="0">
              <a:buNone/>
            </a:pPr>
            <a:endParaRPr lang="nl-NL" dirty="0"/>
          </a:p>
          <a:p>
            <a:pPr indent="0">
              <a:buNone/>
            </a:pPr>
            <a:r>
              <a:rPr lang="nl-NL" dirty="0"/>
              <a:t>Centrifugaal pompen maken gebruik van een waaier die radiaal en axiaal geplaatst kan zijn. De waaier draait in het pomphuis rond. Dit pomphuis heeft de vorm van een slakkenhuis en wordt daarom ook wel slakkenhuis genoemd. </a:t>
            </a:r>
          </a:p>
          <a:p>
            <a:pPr indent="0">
              <a:buNone/>
            </a:pPr>
            <a:endParaRPr lang="nl-NL" dirty="0"/>
          </a:p>
          <a:p>
            <a:pPr indent="0">
              <a:buNone/>
            </a:pPr>
            <a:r>
              <a:rPr lang="nl-NL" dirty="0"/>
              <a:t>Op het pomphuis is een zuigleiding aangesloten. Via deze zuigleiding wordt er vloeistof in het midden van de waaier gebracht. De waaier die in het hart van het pomphuis is geplaatst draait heel hard om zijn as en slingert daarmee de vloeistof  via de schoepen naar de buitenkant van het pomphuis.</a:t>
            </a:r>
          </a:p>
          <a:p>
            <a:pPr indent="0">
              <a:buNone/>
            </a:pPr>
            <a:endParaRPr lang="nl-NL" dirty="0"/>
          </a:p>
        </p:txBody>
      </p:sp>
      <p:pic>
        <p:nvPicPr>
          <p:cNvPr id="7172" name="Picture 4" descr="Centrifugaalpomp Werking | Uitleg | Voordelen - Industrial Pump Group">
            <a:extLst>
              <a:ext uri="{FF2B5EF4-FFF2-40B4-BE49-F238E27FC236}">
                <a16:creationId xmlns:a16="http://schemas.microsoft.com/office/drawing/2014/main" id="{EF1CCF9F-B905-4EC4-AC4A-991648A05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925" y="878931"/>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ppt_x"/>
                                          </p:val>
                                        </p:tav>
                                        <p:tav tm="100000">
                                          <p:val>
                                            <p:strVal val="#ppt_x"/>
                                          </p:val>
                                        </p:tav>
                                      </p:tavLst>
                                    </p:anim>
                                    <p:anim calcmode="lin" valueType="num">
                                      <p:cBhvr additive="base">
                                        <p:cTn id="14"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Centrifugaalpompen</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De snelheid waarmee de waaier ronddraait zorgt er voor dat de vloeistof onder hoge druk komt te staan. De vloeistof verlaat het pomphuis via een persleiding.</a:t>
            </a:r>
          </a:p>
          <a:p>
            <a:pPr indent="0">
              <a:buNone/>
            </a:pPr>
            <a:endParaRPr lang="nl-NL" dirty="0"/>
          </a:p>
          <a:p>
            <a:pPr indent="0">
              <a:buNone/>
            </a:pPr>
            <a:r>
              <a:rPr lang="nl-NL" dirty="0"/>
              <a:t>Doordat de vloeistof via de persleiding uit het pomphuis verdwijnt ontstaat een zuigende werking. Deze zuigende werking zorgt er voor dat hetzelfde volume aan vloeistof wordt aangetrokken naar het middelpunt van het pomphuis via de zuigleiding.</a:t>
            </a:r>
          </a:p>
          <a:p>
            <a:pPr indent="0">
              <a:buNone/>
            </a:pPr>
            <a:endParaRPr lang="nl-NL" dirty="0"/>
          </a:p>
          <a:p>
            <a:pPr indent="0">
              <a:buNone/>
            </a:pPr>
            <a:endParaRPr lang="nl-NL" dirty="0"/>
          </a:p>
        </p:txBody>
      </p:sp>
      <p:pic>
        <p:nvPicPr>
          <p:cNvPr id="5122" name="Picture 2" descr="Centrifugaalpomp">
            <a:extLst>
              <a:ext uri="{FF2B5EF4-FFF2-40B4-BE49-F238E27FC236}">
                <a16:creationId xmlns:a16="http://schemas.microsoft.com/office/drawing/2014/main" id="{0A7C0F12-DFD8-42B5-872E-53D610E6D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35" y="4106331"/>
            <a:ext cx="30861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Werking centrifugaalpomp</a:t>
            </a:r>
          </a:p>
        </p:txBody>
      </p:sp>
      <p:pic>
        <p:nvPicPr>
          <p:cNvPr id="4" name="Onlinemedia 3">
            <a:hlinkClick r:id="" action="ppaction://media"/>
            <a:extLst>
              <a:ext uri="{FF2B5EF4-FFF2-40B4-BE49-F238E27FC236}">
                <a16:creationId xmlns:a16="http://schemas.microsoft.com/office/drawing/2014/main" id="{B7E370C1-34E6-4751-A580-8CCA3F396E1A}"/>
              </a:ext>
            </a:extLst>
          </p:cNvPr>
          <p:cNvPicPr>
            <a:picLocks noGrp="1" noRot="1" noChangeAspect="1"/>
          </p:cNvPicPr>
          <p:nvPr>
            <p:ph idx="1"/>
            <a:videoFile r:link="rId1"/>
          </p:nvPr>
        </p:nvPicPr>
        <p:blipFill>
          <a:blip r:embed="rId3"/>
          <a:stretch>
            <a:fillRect/>
          </a:stretch>
        </p:blipFill>
        <p:spPr>
          <a:xfrm>
            <a:off x="1081938" y="1988191"/>
            <a:ext cx="7307742" cy="4110605"/>
          </a:xfrm>
          <a:prstGeom prst="rect">
            <a:avLst/>
          </a:prstGeom>
        </p:spPr>
      </p:pic>
    </p:spTree>
    <p:extLst>
      <p:ext uri="{BB962C8B-B14F-4D97-AF65-F5344CB8AC3E}">
        <p14:creationId xmlns:p14="http://schemas.microsoft.com/office/powerpoint/2010/main" val="1375477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Waaiers centrifugaalpomp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Er zijn verschillende soorten waaiertypes. Elke waaiertype heeft haar eigen voor en nadelen op het gebied van rendement en mogelijkheid om vaste en vloeibare vloeistoffen te verpompen. </a:t>
            </a:r>
          </a:p>
          <a:p>
            <a:pPr indent="0">
              <a:buNone/>
            </a:pPr>
            <a:endParaRPr lang="nl-NL" dirty="0"/>
          </a:p>
          <a:p>
            <a:pPr indent="0">
              <a:buNone/>
            </a:pPr>
            <a:r>
              <a:rPr lang="nl-NL" dirty="0"/>
              <a:t>De waaierdiameter in combinatie met het toerental bepaald de opvoerhoogte (pompdruk) van de pomp.</a:t>
            </a:r>
          </a:p>
          <a:p>
            <a:pPr indent="0">
              <a:buNone/>
            </a:pPr>
            <a:endParaRPr lang="nl-NL" dirty="0"/>
          </a:p>
        </p:txBody>
      </p:sp>
    </p:spTree>
    <p:extLst>
      <p:ext uri="{BB962C8B-B14F-4D97-AF65-F5344CB8AC3E}">
        <p14:creationId xmlns:p14="http://schemas.microsoft.com/office/powerpoint/2010/main" val="19419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Gesloten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lstStyle/>
          <a:p>
            <a:pPr indent="0">
              <a:buNone/>
            </a:pPr>
            <a:r>
              <a:rPr lang="nl-NL" dirty="0"/>
              <a:t>Bij gesloten waaier zijn de schoepen geplaatst tussen twee zijwanden. Hierdoor zal interne lekkage tot een minimum worden beperkt en wordt daardoor een maximaal rendement behaald. </a:t>
            </a:r>
          </a:p>
          <a:p>
            <a:pPr indent="0">
              <a:buNone/>
            </a:pPr>
            <a:endParaRPr lang="nl-NL" dirty="0"/>
          </a:p>
          <a:p>
            <a:pPr indent="0">
              <a:buNone/>
            </a:pPr>
            <a:r>
              <a:rPr lang="nl-NL" dirty="0"/>
              <a:t>Een nadeel van een gesloten waaier is dat deze slecht vaste bestandsdelen kan verpompen. Naast het hoge rendement kan een gesloten waaier ook een hoge druk en hoge capaciteit verpompen</a:t>
            </a:r>
          </a:p>
          <a:p>
            <a:pPr indent="0">
              <a:buNone/>
            </a:pPr>
            <a:endParaRPr lang="nl-NL" dirty="0"/>
          </a:p>
        </p:txBody>
      </p:sp>
      <p:pic>
        <p:nvPicPr>
          <p:cNvPr id="2050" name="Picture 2" descr="Gesloten waaier centrifugaal pomp">
            <a:extLst>
              <a:ext uri="{FF2B5EF4-FFF2-40B4-BE49-F238E27FC236}">
                <a16:creationId xmlns:a16="http://schemas.microsoft.com/office/drawing/2014/main" id="{5F66C3B1-7B08-45DA-B930-086EB2ACB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374" y="4639113"/>
            <a:ext cx="3234031" cy="164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Een open waaier is speciaal ontwikkeld voor het verpompen van vaste bestandsdelen. </a:t>
            </a:r>
          </a:p>
          <a:p>
            <a:pPr indent="0">
              <a:buNone/>
            </a:pPr>
            <a:endParaRPr lang="nl-NL" dirty="0"/>
          </a:p>
          <a:p>
            <a:pPr indent="0">
              <a:buNone/>
            </a:pPr>
            <a:r>
              <a:rPr lang="nl-NL" dirty="0"/>
              <a:t>Doordat de waaier-schoepen niet tussen zijwanden geplaatst is kan deze open waaier zeer goed vaste bestandsdelen verpompen.</a:t>
            </a:r>
          </a:p>
          <a:p>
            <a:pPr indent="0">
              <a:buNone/>
            </a:pPr>
            <a:endParaRPr lang="nl-NL" dirty="0"/>
          </a:p>
          <a:p>
            <a:pPr indent="0">
              <a:buNone/>
            </a:pPr>
            <a:r>
              <a:rPr lang="nl-NL" dirty="0"/>
              <a:t>De zijwanden worden bij een open waaier vervangen door een voorslijtplaat en een </a:t>
            </a:r>
            <a:r>
              <a:rPr lang="nl-NL" dirty="0" err="1"/>
              <a:t>achterslijtplaat</a:t>
            </a:r>
            <a:r>
              <a:rPr lang="nl-NL" dirty="0"/>
              <a:t>, en zijn tegen het pomphuis en </a:t>
            </a:r>
            <a:r>
              <a:rPr lang="nl-NL" dirty="0" err="1"/>
              <a:t>achterdeksel</a:t>
            </a:r>
            <a:r>
              <a:rPr lang="nl-NL" dirty="0"/>
              <a:t> geplaatst.</a:t>
            </a:r>
            <a:br>
              <a:rPr lang="nl-NL" dirty="0"/>
            </a:br>
            <a:endParaRPr lang="nl-NL" dirty="0"/>
          </a:p>
        </p:txBody>
      </p:sp>
      <p:pic>
        <p:nvPicPr>
          <p:cNvPr id="3074" name="Picture 2" descr="Open waaier centrifugaal pomp">
            <a:extLst>
              <a:ext uri="{FF2B5EF4-FFF2-40B4-BE49-F238E27FC236}">
                <a16:creationId xmlns:a16="http://schemas.microsoft.com/office/drawing/2014/main" id="{D933CFED-E545-49B2-86C1-61285D44F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851" y="4504888"/>
            <a:ext cx="2297859" cy="158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Half open waaier</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lnSpcReduction="10000"/>
          </a:bodyPr>
          <a:lstStyle/>
          <a:p>
            <a:pPr indent="0">
              <a:buNone/>
            </a:pPr>
            <a:r>
              <a:rPr lang="nl-NL" dirty="0"/>
              <a:t>Een half open waaier is een combinatie van een open waaier en een gesloten waaier. </a:t>
            </a:r>
          </a:p>
          <a:p>
            <a:pPr indent="0">
              <a:buNone/>
            </a:pPr>
            <a:endParaRPr lang="nl-NL" dirty="0"/>
          </a:p>
          <a:p>
            <a:pPr indent="0">
              <a:buNone/>
            </a:pPr>
            <a:r>
              <a:rPr lang="nl-NL" dirty="0"/>
              <a:t>Het rendement is dus beter dan een open waaier maar slechter dan een gesloten waaier. </a:t>
            </a:r>
          </a:p>
          <a:p>
            <a:pPr indent="0">
              <a:buNone/>
            </a:pPr>
            <a:endParaRPr lang="nl-NL" dirty="0"/>
          </a:p>
          <a:p>
            <a:pPr indent="0">
              <a:buNone/>
            </a:pPr>
            <a:r>
              <a:rPr lang="nl-NL" dirty="0"/>
              <a:t>Tevens kan de half open waaier minder vaste bestandsdelen verpompen dan een open waaier, maar meer dan bij een gesloten waaier.</a:t>
            </a:r>
          </a:p>
          <a:p>
            <a:pPr indent="0">
              <a:buNone/>
            </a:pPr>
            <a:endParaRPr lang="nl-NL" dirty="0"/>
          </a:p>
          <a:p>
            <a:pPr indent="0">
              <a:buNone/>
            </a:pPr>
            <a:r>
              <a:rPr lang="nl-NL" dirty="0"/>
              <a:t>De half open waaier is daardoor een overgang tussen de open waaier en de gesloten waaier.</a:t>
            </a:r>
          </a:p>
          <a:p>
            <a:pPr indent="0">
              <a:buNone/>
            </a:pPr>
            <a:endParaRPr lang="nl-NL" dirty="0"/>
          </a:p>
        </p:txBody>
      </p:sp>
      <p:pic>
        <p:nvPicPr>
          <p:cNvPr id="4098" name="Picture 2" descr="Halfopenwaaier centrifugaal pomp">
            <a:extLst>
              <a:ext uri="{FF2B5EF4-FFF2-40B4-BE49-F238E27FC236}">
                <a16:creationId xmlns:a16="http://schemas.microsoft.com/office/drawing/2014/main" id="{5D5E6965-B9EC-44C2-A4B6-F62E4D9E7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338" y="4370664"/>
            <a:ext cx="2424666" cy="191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2152650" y="900114"/>
            <a:ext cx="7886700" cy="996950"/>
          </a:xfrm>
        </p:spPr>
        <p:txBody>
          <a:bodyPr/>
          <a:lstStyle/>
          <a:p>
            <a:pPr eaLnBrk="1" hangingPunct="1"/>
            <a:r>
              <a:rPr lang="nl-NL" altLang="nl-NL" b="1" dirty="0"/>
              <a:t>Pompen </a:t>
            </a:r>
          </a:p>
        </p:txBody>
      </p:sp>
      <p:pic>
        <p:nvPicPr>
          <p:cNvPr id="6146" name="Picture 2" descr="Lowara pompen Nederland">
            <a:extLst>
              <a:ext uri="{FF2B5EF4-FFF2-40B4-BE49-F238E27FC236}">
                <a16:creationId xmlns:a16="http://schemas.microsoft.com/office/drawing/2014/main" id="{97A20927-71FE-4FC9-B1C7-AF5A4D7D4E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5827" y="2038525"/>
            <a:ext cx="9195873" cy="283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err="1"/>
              <a:t>Hyfrofoorpomp</a:t>
            </a:r>
            <a:endParaRPr lang="nl-NL" dirty="0"/>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b="1" dirty="0"/>
              <a:t>Wat is een hydrofoorpomp?</a:t>
            </a:r>
          </a:p>
          <a:p>
            <a:pPr indent="0">
              <a:buNone/>
            </a:pPr>
            <a:endParaRPr lang="nl-NL" b="1" dirty="0"/>
          </a:p>
          <a:p>
            <a:pPr indent="0">
              <a:buNone/>
            </a:pPr>
            <a:r>
              <a:rPr lang="nl-NL" dirty="0"/>
              <a:t>Een hydrofoorpomp is een pomp die ervoor zorgt dat er waterdruk op een leiding komt. </a:t>
            </a:r>
          </a:p>
          <a:p>
            <a:pPr indent="0">
              <a:buNone/>
            </a:pPr>
            <a:endParaRPr lang="nl-NL" dirty="0"/>
          </a:p>
          <a:p>
            <a:pPr indent="0">
              <a:buNone/>
            </a:pPr>
            <a:r>
              <a:rPr lang="nl-NL" dirty="0"/>
              <a:t>Een hydrofoorpomp zuigt zelf water aan vanuit een bron, sloot, vijver, kanaal of rivier. </a:t>
            </a:r>
          </a:p>
          <a:p>
            <a:pPr indent="0">
              <a:buNone/>
            </a:pPr>
            <a:endParaRPr lang="nl-NL" dirty="0"/>
          </a:p>
          <a:p>
            <a:pPr indent="0">
              <a:buNone/>
            </a:pPr>
            <a:r>
              <a:rPr lang="nl-NL" dirty="0"/>
              <a:t>Vervolgens wordt met behulp van de hydrofoorpomp de waterdruk opgevoerd, zodat het water onder hoge druk kan worden gebruikt.</a:t>
            </a:r>
          </a:p>
          <a:p>
            <a:pPr indent="0">
              <a:buNone/>
            </a:pPr>
            <a:endParaRPr lang="nl-NL" dirty="0"/>
          </a:p>
        </p:txBody>
      </p:sp>
      <p:pic>
        <p:nvPicPr>
          <p:cNvPr id="16386" name="Picture 2" descr="Pedrollo Hydrofresh Hydrofoorpomp voor slechts €397.00 - Tuin &amp; Water">
            <a:extLst>
              <a:ext uri="{FF2B5EF4-FFF2-40B4-BE49-F238E27FC236}">
                <a16:creationId xmlns:a16="http://schemas.microsoft.com/office/drawing/2014/main" id="{44AF39C3-4A32-4F8C-A3E2-D2F19413D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862" y="86386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 calcmode="lin" valueType="num">
                                      <p:cBhvr additive="base">
                                        <p:cTn id="25" dur="500" fill="hold"/>
                                        <p:tgtEl>
                                          <p:spTgt spid="16386"/>
                                        </p:tgtEl>
                                        <p:attrNameLst>
                                          <p:attrName>ppt_x</p:attrName>
                                        </p:attrNameLst>
                                      </p:cBhvr>
                                      <p:tavLst>
                                        <p:tav tm="0">
                                          <p:val>
                                            <p:strVal val="#ppt_x"/>
                                          </p:val>
                                        </p:tav>
                                        <p:tav tm="100000">
                                          <p:val>
                                            <p:strVal val="#ppt_x"/>
                                          </p:val>
                                        </p:tav>
                                      </p:tavLst>
                                    </p:anim>
                                    <p:anim calcmode="lin" valueType="num">
                                      <p:cBhvr additive="base">
                                        <p:cTn id="26"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err="1"/>
              <a:t>Hyfrofoorpomp</a:t>
            </a:r>
            <a:endParaRPr lang="nl-NL" dirty="0"/>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7740000" cy="4351338"/>
          </a:xfrm>
        </p:spPr>
        <p:txBody>
          <a:bodyPr>
            <a:normAutofit/>
          </a:bodyPr>
          <a:lstStyle/>
          <a:p>
            <a:pPr indent="0">
              <a:buNone/>
            </a:pPr>
            <a:r>
              <a:rPr lang="nl-NL" dirty="0"/>
              <a:t>Het is natuurkundig niet mogelijk om dieper dan 8 meter aan te zuigen. </a:t>
            </a:r>
          </a:p>
          <a:p>
            <a:pPr indent="0">
              <a:buNone/>
            </a:pPr>
            <a:endParaRPr lang="nl-NL" dirty="0"/>
          </a:p>
          <a:p>
            <a:pPr indent="0">
              <a:buNone/>
            </a:pPr>
            <a:r>
              <a:rPr lang="nl-NL" dirty="0"/>
              <a:t>Uiteraard kunt u wel verder dan 8 meter aanzuigen, zolang dit maar horizontaal gebeurt.</a:t>
            </a:r>
          </a:p>
          <a:p>
            <a:pPr indent="0">
              <a:buNone/>
            </a:pPr>
            <a:endParaRPr lang="nl-NL" dirty="0"/>
          </a:p>
          <a:p>
            <a:pPr indent="0">
              <a:buNone/>
            </a:pPr>
            <a:endParaRPr lang="nl-NL" dirty="0"/>
          </a:p>
          <a:p>
            <a:pPr indent="0">
              <a:buNone/>
            </a:pPr>
            <a:r>
              <a:rPr lang="nl-NL" dirty="0"/>
              <a:t>Een hydrofoorpomp wordt ook een </a:t>
            </a:r>
            <a:r>
              <a:rPr lang="nl-NL" dirty="0" err="1"/>
              <a:t>drukverhogende</a:t>
            </a:r>
            <a:r>
              <a:rPr lang="nl-NL" dirty="0"/>
              <a:t> pomp of kortweg hydrofoor genoemd.</a:t>
            </a:r>
          </a:p>
          <a:p>
            <a:pPr indent="0">
              <a:buNone/>
            </a:pPr>
            <a:endParaRPr lang="nl-NL" dirty="0"/>
          </a:p>
        </p:txBody>
      </p:sp>
    </p:spTree>
    <p:extLst>
      <p:ext uri="{BB962C8B-B14F-4D97-AF65-F5344CB8AC3E}">
        <p14:creationId xmlns:p14="http://schemas.microsoft.com/office/powerpoint/2010/main" val="378747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000" y="1930662"/>
            <a:ext cx="8706782" cy="4351338"/>
          </a:xfrm>
        </p:spPr>
        <p:txBody>
          <a:bodyPr/>
          <a:lstStyle/>
          <a:p>
            <a:pPr indent="0">
              <a:buNone/>
            </a:pPr>
            <a:r>
              <a:rPr lang="nl-NL" dirty="0"/>
              <a:t>Een hydrofoorpomp wordt gebruikt in situaties waarbij er altijd druk op een waterleiding of slang moet staan. Denk hierbij aan regenwatersystemen of aan beregeningssystemen.</a:t>
            </a:r>
          </a:p>
          <a:p>
            <a:endParaRPr lang="nl-NL" dirty="0"/>
          </a:p>
          <a:p>
            <a:endParaRPr lang="nl-NL" dirty="0"/>
          </a:p>
          <a:p>
            <a:pPr indent="0">
              <a:buNone/>
            </a:pPr>
            <a:r>
              <a:rPr lang="nl-NL" dirty="0"/>
              <a:t>Deze pomp zorgt er namelijk voor dat bij een </a:t>
            </a:r>
            <a:r>
              <a:rPr lang="nl-NL" dirty="0" err="1"/>
              <a:t>drukval</a:t>
            </a:r>
            <a:r>
              <a:rPr lang="nl-NL" dirty="0"/>
              <a:t>, de druk en het water automatisch weer wordt aangevuld.</a:t>
            </a:r>
          </a:p>
          <a:p>
            <a:pPr indent="0">
              <a:buNone/>
            </a:pPr>
            <a:endParaRPr lang="nl-NL" dirty="0"/>
          </a:p>
        </p:txBody>
      </p:sp>
    </p:spTree>
    <p:extLst>
      <p:ext uri="{BB962C8B-B14F-4D97-AF65-F5344CB8AC3E}">
        <p14:creationId xmlns:p14="http://schemas.microsoft.com/office/powerpoint/2010/main" val="26945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5862" y="1656000"/>
            <a:ext cx="7740000" cy="4351338"/>
          </a:xfrm>
        </p:spPr>
        <p:txBody>
          <a:bodyPr>
            <a:normAutofit/>
          </a:bodyPr>
          <a:lstStyle/>
          <a:p>
            <a:pPr indent="0">
              <a:buNone/>
            </a:pPr>
            <a:r>
              <a:rPr lang="nl-NL" dirty="0"/>
              <a:t>Een hydrofoorpomp is verkrijgbaar in 3 verschillende varianten:</a:t>
            </a:r>
          </a:p>
          <a:p>
            <a:pPr indent="0">
              <a:buNone/>
            </a:pPr>
            <a:endParaRPr lang="nl-NL" dirty="0"/>
          </a:p>
          <a:p>
            <a:pPr marL="342900" indent="-342900"/>
            <a:r>
              <a:rPr lang="nl-NL" dirty="0"/>
              <a:t>Met drukschakelaar</a:t>
            </a:r>
          </a:p>
          <a:p>
            <a:pPr marL="342900" indent="-342900"/>
            <a:endParaRPr lang="nl-NL" dirty="0"/>
          </a:p>
          <a:p>
            <a:pPr marL="342900" indent="-342900"/>
            <a:r>
              <a:rPr lang="nl-NL" dirty="0"/>
              <a:t>Met drukvat</a:t>
            </a:r>
          </a:p>
          <a:p>
            <a:pPr marL="342900" indent="-342900"/>
            <a:endParaRPr lang="nl-NL" dirty="0"/>
          </a:p>
          <a:p>
            <a:pPr marL="342900" indent="-342900"/>
            <a:r>
              <a:rPr lang="nl-NL" dirty="0"/>
              <a:t>Frequentieregelaar </a:t>
            </a:r>
          </a:p>
          <a:p>
            <a:pPr indent="0">
              <a:buNone/>
            </a:pPr>
            <a:endParaRPr lang="nl-NL" dirty="0"/>
          </a:p>
          <a:p>
            <a:pPr indent="0">
              <a:buNone/>
            </a:pPr>
            <a:endParaRPr lang="nl-NL" dirty="0"/>
          </a:p>
        </p:txBody>
      </p:sp>
      <p:pic>
        <p:nvPicPr>
          <p:cNvPr id="17410" name="Picture 2" descr="Pedrollo Hydrofresh Hydrofoorpomp voor slechts €397.00 - Tuin &amp; Water">
            <a:extLst>
              <a:ext uri="{FF2B5EF4-FFF2-40B4-BE49-F238E27FC236}">
                <a16:creationId xmlns:a16="http://schemas.microsoft.com/office/drawing/2014/main" id="{991BCC42-5701-49B2-B7EB-32CB852E5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707" y="2362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DAB Jet 251 T-P hydrofoorpomp 400V">
            <a:extLst>
              <a:ext uri="{FF2B5EF4-FFF2-40B4-BE49-F238E27FC236}">
                <a16:creationId xmlns:a16="http://schemas.microsoft.com/office/drawing/2014/main" id="{5F75021D-124C-44BB-A34A-684CE185B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35975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MPI normaalzuigende hydrofoor, MPI pomp BMP90-5 I, Coelbo frequentieregeling  Speedmatic Easy 12MM - Wildkamp.nl">
            <a:extLst>
              <a:ext uri="{FF2B5EF4-FFF2-40B4-BE49-F238E27FC236}">
                <a16:creationId xmlns:a16="http://schemas.microsoft.com/office/drawing/2014/main" id="{8C1EEFA5-3295-403E-824A-EB70607B7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077" y="43551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gtEl>
                                        <p:attrNameLst>
                                          <p:attrName>style.visibility</p:attrName>
                                        </p:attrNameLst>
                                      </p:cBhvr>
                                      <p:to>
                                        <p:strVal val="visible"/>
                                      </p:to>
                                    </p:set>
                                    <p:anim calcmode="lin" valueType="num">
                                      <p:cBhvr additive="base">
                                        <p:cTn id="19" dur="500" fill="hold"/>
                                        <p:tgtEl>
                                          <p:spTgt spid="17412"/>
                                        </p:tgtEl>
                                        <p:attrNameLst>
                                          <p:attrName>ppt_x</p:attrName>
                                        </p:attrNameLst>
                                      </p:cBhvr>
                                      <p:tavLst>
                                        <p:tav tm="0">
                                          <p:val>
                                            <p:strVal val="#ppt_x"/>
                                          </p:val>
                                        </p:tav>
                                        <p:tav tm="100000">
                                          <p:val>
                                            <p:strVal val="#ppt_x"/>
                                          </p:val>
                                        </p:tav>
                                      </p:tavLst>
                                    </p:anim>
                                    <p:anim calcmode="lin" valueType="num">
                                      <p:cBhvr additive="base">
                                        <p:cTn id="2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0"/>
                                        </p:tgtEl>
                                        <p:attrNameLst>
                                          <p:attrName>style.visibility</p:attrName>
                                        </p:attrNameLst>
                                      </p:cBhvr>
                                      <p:to>
                                        <p:strVal val="visible"/>
                                      </p:to>
                                    </p:set>
                                    <p:anim calcmode="lin" valueType="num">
                                      <p:cBhvr additive="base">
                                        <p:cTn id="31" dur="500" fill="hold"/>
                                        <p:tgtEl>
                                          <p:spTgt spid="17410"/>
                                        </p:tgtEl>
                                        <p:attrNameLst>
                                          <p:attrName>ppt_x</p:attrName>
                                        </p:attrNameLst>
                                      </p:cBhvr>
                                      <p:tavLst>
                                        <p:tav tm="0">
                                          <p:val>
                                            <p:strVal val="#ppt_x"/>
                                          </p:val>
                                        </p:tav>
                                        <p:tav tm="100000">
                                          <p:val>
                                            <p:strVal val="#ppt_x"/>
                                          </p:val>
                                        </p:tav>
                                      </p:tavLst>
                                    </p:anim>
                                    <p:anim calcmode="lin" valueType="num">
                                      <p:cBhvr additive="base">
                                        <p:cTn id="32"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4"/>
                                        </p:tgtEl>
                                        <p:attrNameLst>
                                          <p:attrName>style.visibility</p:attrName>
                                        </p:attrNameLst>
                                      </p:cBhvr>
                                      <p:to>
                                        <p:strVal val="visible"/>
                                      </p:to>
                                    </p:set>
                                    <p:anim calcmode="lin" valueType="num">
                                      <p:cBhvr additive="base">
                                        <p:cTn id="43" dur="500" fill="hold"/>
                                        <p:tgtEl>
                                          <p:spTgt spid="17414"/>
                                        </p:tgtEl>
                                        <p:attrNameLst>
                                          <p:attrName>ppt_x</p:attrName>
                                        </p:attrNameLst>
                                      </p:cBhvr>
                                      <p:tavLst>
                                        <p:tav tm="0">
                                          <p:val>
                                            <p:strVal val="#ppt_x"/>
                                          </p:val>
                                        </p:tav>
                                        <p:tav tm="100000">
                                          <p:val>
                                            <p:strVal val="#ppt_x"/>
                                          </p:val>
                                        </p:tav>
                                      </p:tavLst>
                                    </p:anim>
                                    <p:anim calcmode="lin" valueType="num">
                                      <p:cBhvr additive="base">
                                        <p:cTn id="44"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991" y="1656000"/>
            <a:ext cx="7740000" cy="4351338"/>
          </a:xfrm>
        </p:spPr>
        <p:txBody>
          <a:bodyPr>
            <a:normAutofit fontScale="92500" lnSpcReduction="10000"/>
          </a:bodyPr>
          <a:lstStyle/>
          <a:p>
            <a:pPr indent="0">
              <a:buNone/>
            </a:pPr>
            <a:r>
              <a:rPr lang="nl-NL" dirty="0"/>
              <a:t>Een hydrofoorpomp met drukschakelaar en drukvat wordt gebruikt in situaties waarbij het prettig is om een waterbuffer te hebben. Bij een kleine waterafname hoeft de hydrofoorpomp met drukvat en drukschakelaar niet in te schakelen. Ideaal voor wanneer er bijvoorbeeld sprake is van een druppellekkage (koppelingen die niet waterdicht zijn bij een beregeningsinstallatie) </a:t>
            </a:r>
          </a:p>
          <a:p>
            <a:pPr indent="0">
              <a:buNone/>
            </a:pPr>
            <a:endParaRPr lang="nl-NL" dirty="0"/>
          </a:p>
          <a:p>
            <a:pPr indent="0">
              <a:buNone/>
            </a:pPr>
            <a:r>
              <a:rPr lang="nl-NL" dirty="0"/>
              <a:t>Een hydrofoorpomp met een elektronische regelaar zijn zeer geschikt als compacte hydrofoor. Als er </a:t>
            </a:r>
            <a:r>
              <a:rPr lang="nl-NL" dirty="0" err="1"/>
              <a:t>drukval</a:t>
            </a:r>
            <a:r>
              <a:rPr lang="nl-NL" dirty="0"/>
              <a:t> is, hoe klein ook, schakelt de hydrofoor in om de waterdruk te verhogen en op peil te brengen. Deze hydrofoor is geschikt als u zeker weet dat er geen druppellekkage is en er geen sprake is van kleine waterafnames.</a:t>
            </a:r>
          </a:p>
          <a:p>
            <a:pPr indent="0">
              <a:buNone/>
            </a:pPr>
            <a:endParaRPr lang="nl-NL" dirty="0"/>
          </a:p>
        </p:txBody>
      </p:sp>
      <p:pic>
        <p:nvPicPr>
          <p:cNvPr id="4" name="Picture 4" descr="DAB Jet 251 T-P hydrofoorpomp 400V">
            <a:extLst>
              <a:ext uri="{FF2B5EF4-FFF2-40B4-BE49-F238E27FC236}">
                <a16:creationId xmlns:a16="http://schemas.microsoft.com/office/drawing/2014/main" id="{272B897B-9966-4866-AA50-26BBC0E88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121" y="45624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drollo Hydrofresh Hydrofoorpomp voor slechts €397.00 - Tuin &amp; Water">
            <a:extLst>
              <a:ext uri="{FF2B5EF4-FFF2-40B4-BE49-F238E27FC236}">
                <a16:creationId xmlns:a16="http://schemas.microsoft.com/office/drawing/2014/main" id="{8411DA2A-D125-48F8-998E-D13A26B44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409" y="63126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C4CBD1-042F-4A76-A058-38F74A1D1928}"/>
              </a:ext>
            </a:extLst>
          </p:cNvPr>
          <p:cNvSpPr>
            <a:spLocks noGrp="1"/>
          </p:cNvSpPr>
          <p:nvPr>
            <p:ph type="title"/>
          </p:nvPr>
        </p:nvSpPr>
        <p:spPr/>
        <p:txBody>
          <a:bodyPr/>
          <a:lstStyle/>
          <a:p>
            <a:r>
              <a:rPr lang="nl-NL" dirty="0"/>
              <a:t>Hydrofoorpomp</a:t>
            </a:r>
          </a:p>
        </p:txBody>
      </p:sp>
      <p:sp>
        <p:nvSpPr>
          <p:cNvPr id="3" name="Tijdelijke aanduiding voor inhoud 2">
            <a:extLst>
              <a:ext uri="{FF2B5EF4-FFF2-40B4-BE49-F238E27FC236}">
                <a16:creationId xmlns:a16="http://schemas.microsoft.com/office/drawing/2014/main" id="{1ED5470D-7E99-4461-88B0-46E23BC4B641}"/>
              </a:ext>
            </a:extLst>
          </p:cNvPr>
          <p:cNvSpPr>
            <a:spLocks noGrp="1"/>
          </p:cNvSpPr>
          <p:nvPr>
            <p:ph idx="1"/>
          </p:nvPr>
        </p:nvSpPr>
        <p:spPr>
          <a:xfrm>
            <a:off x="756991" y="1656000"/>
            <a:ext cx="7740000" cy="4351338"/>
          </a:xfrm>
        </p:spPr>
        <p:txBody>
          <a:bodyPr>
            <a:normAutofit/>
          </a:bodyPr>
          <a:lstStyle/>
          <a:p>
            <a:pPr indent="0">
              <a:buNone/>
            </a:pPr>
            <a:r>
              <a:rPr lang="nl-NL" dirty="0"/>
              <a:t>En dan is er de hydrofoorpomp met een frequentieregelaar. Deze hydrofoor heeft een variabel toerental. De toeren kunnen rustig op- en af worden gebouwd naar het gewenste toerental, zodat uw water van voldoende druk kan worden voorzien. </a:t>
            </a:r>
          </a:p>
          <a:p>
            <a:pPr indent="0">
              <a:buNone/>
            </a:pPr>
            <a:endParaRPr lang="nl-NL" dirty="0"/>
          </a:p>
          <a:p>
            <a:pPr indent="0">
              <a:buNone/>
            </a:pPr>
            <a:r>
              <a:rPr lang="nl-NL" dirty="0"/>
              <a:t>Bovendien kunt u de hydrofoorpomp met frequentieregelaar zelf geheel naar wens instellen met de display. Deze hydrofoor is energiezuinig, constant en compact behuisd. Een ander pluspunt is de lange levensduur. </a:t>
            </a:r>
          </a:p>
        </p:txBody>
      </p:sp>
      <p:pic>
        <p:nvPicPr>
          <p:cNvPr id="4" name="Picture 6" descr="MPI normaalzuigende hydrofoor, MPI pomp BMP90-5 I, Coelbo frequentieregeling  Speedmatic Easy 12MM - Wildkamp.nl">
            <a:extLst>
              <a:ext uri="{FF2B5EF4-FFF2-40B4-BE49-F238E27FC236}">
                <a16:creationId xmlns:a16="http://schemas.microsoft.com/office/drawing/2014/main" id="{594C879B-3FF6-440D-9D8C-81397A7D4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077" y="43551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71132"/>
            <a:ext cx="7740000" cy="4351338"/>
          </a:xfrm>
        </p:spPr>
        <p:txBody>
          <a:bodyPr/>
          <a:lstStyle/>
          <a:p>
            <a:pPr indent="0">
              <a:buNone/>
            </a:pPr>
            <a:r>
              <a:rPr lang="nl-NL" dirty="0"/>
              <a:t>In Nederland maken veel kwekers gebruik van bronwater. Dit bevat vaak een te hoog ijzergehalte.</a:t>
            </a:r>
          </a:p>
          <a:p>
            <a:pPr indent="0">
              <a:buNone/>
            </a:pPr>
            <a:endParaRPr lang="nl-NL" dirty="0"/>
          </a:p>
          <a:p>
            <a:pPr indent="0">
              <a:buNone/>
            </a:pPr>
            <a:r>
              <a:rPr lang="nl-NL" dirty="0"/>
              <a:t>Dit ijzer veroorzaakt verstoppingen in het watergeef systeem.</a:t>
            </a:r>
          </a:p>
          <a:p>
            <a:pPr indent="0">
              <a:buNone/>
            </a:pPr>
            <a:endParaRPr lang="nl-NL" dirty="0"/>
          </a:p>
          <a:p>
            <a:pPr indent="0">
              <a:buNone/>
            </a:pPr>
            <a:r>
              <a:rPr lang="nl-NL" dirty="0"/>
              <a:t>Het maximaal toelaatbare gehalte aan ijzer voor het gewas hangt af van de manier van verdelen.</a:t>
            </a:r>
          </a:p>
          <a:p>
            <a:pPr indent="0">
              <a:buNone/>
            </a:pPr>
            <a:endParaRPr lang="nl-NL" dirty="0"/>
          </a:p>
          <a:p>
            <a:pPr indent="0">
              <a:buNone/>
            </a:pPr>
            <a:endParaRPr lang="nl-NL" dirty="0"/>
          </a:p>
          <a:p>
            <a:pPr indent="0">
              <a:buNone/>
            </a:pPr>
            <a:endParaRPr lang="nl-NL" dirty="0"/>
          </a:p>
          <a:p>
            <a:pPr indent="0">
              <a:buNone/>
            </a:pPr>
            <a:endParaRPr lang="nl-NL" dirty="0"/>
          </a:p>
        </p:txBody>
      </p:sp>
    </p:spTree>
    <p:extLst>
      <p:ext uri="{BB962C8B-B14F-4D97-AF65-F5344CB8AC3E}">
        <p14:creationId xmlns:p14="http://schemas.microsoft.com/office/powerpoint/2010/main" val="3849763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pic>
        <p:nvPicPr>
          <p:cNvPr id="2" name="Tijdelijke aanduiding voor inhoud 1">
            <a:extLst>
              <a:ext uri="{FF2B5EF4-FFF2-40B4-BE49-F238E27FC236}">
                <a16:creationId xmlns:a16="http://schemas.microsoft.com/office/drawing/2014/main" id="{607B016E-2BE5-4330-A809-79B91E1AB5AA}"/>
              </a:ext>
            </a:extLst>
          </p:cNvPr>
          <p:cNvPicPr>
            <a:picLocks noGrp="1" noChangeAspect="1"/>
          </p:cNvPicPr>
          <p:nvPr>
            <p:ph idx="1"/>
          </p:nvPr>
        </p:nvPicPr>
        <p:blipFill>
          <a:blip r:embed="rId3"/>
          <a:stretch>
            <a:fillRect/>
          </a:stretch>
        </p:blipFill>
        <p:spPr>
          <a:xfrm>
            <a:off x="931863" y="2294626"/>
            <a:ext cx="7739063" cy="1961389"/>
          </a:xfrm>
          <a:prstGeom prst="rect">
            <a:avLst/>
          </a:prstGeom>
        </p:spPr>
      </p:pic>
    </p:spTree>
    <p:extLst>
      <p:ext uri="{BB962C8B-B14F-4D97-AF65-F5344CB8AC3E}">
        <p14:creationId xmlns:p14="http://schemas.microsoft.com/office/powerpoint/2010/main" val="176324392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Water ontijzeren</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Water ontijzer je door het in contact te brengen met zuurstof.</a:t>
            </a:r>
          </a:p>
          <a:p>
            <a:pPr indent="0">
              <a:buNone/>
            </a:pPr>
            <a:endParaRPr lang="nl-NL" dirty="0"/>
          </a:p>
          <a:p>
            <a:pPr indent="0">
              <a:buNone/>
            </a:pPr>
            <a:r>
              <a:rPr lang="nl-NL" dirty="0"/>
              <a:t>Tweewaardig ijzer (Fe 2+) oxideert dan tot driewaardig ijzer (Fe 3+). Dit slaat neer als ijzeroxide en dit kun je eruit filteren</a:t>
            </a:r>
          </a:p>
          <a:p>
            <a:pPr indent="0">
              <a:buNone/>
            </a:pPr>
            <a:endParaRPr lang="nl-NL" dirty="0"/>
          </a:p>
          <a:p>
            <a:pPr indent="0">
              <a:buNone/>
            </a:pPr>
            <a:endParaRPr lang="nl-NL" dirty="0"/>
          </a:p>
          <a:p>
            <a:pPr indent="0">
              <a:buNone/>
            </a:pPr>
            <a:r>
              <a:rPr lang="nl-NL" dirty="0"/>
              <a:t>Het in contact brengen met zuurstof kan met een open of gesloten beluchting</a:t>
            </a:r>
          </a:p>
          <a:p>
            <a:pPr indent="0">
              <a:buNone/>
            </a:pPr>
            <a:endParaRPr lang="nl-NL" dirty="0"/>
          </a:p>
        </p:txBody>
      </p:sp>
    </p:spTree>
    <p:extLst>
      <p:ext uri="{BB962C8B-B14F-4D97-AF65-F5344CB8AC3E}">
        <p14:creationId xmlns:p14="http://schemas.microsoft.com/office/powerpoint/2010/main" val="1857920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Open beluchting</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Water wordt opgepompt uit de bron en meteen </a:t>
            </a:r>
            <a:r>
              <a:rPr lang="nl-NL" dirty="0" err="1"/>
              <a:t>Dresdener</a:t>
            </a:r>
            <a:r>
              <a:rPr lang="nl-NL" dirty="0"/>
              <a:t> sproeier in contact gebracht met zuurstof.</a:t>
            </a:r>
          </a:p>
          <a:p>
            <a:pPr indent="0">
              <a:buNone/>
            </a:pPr>
            <a:endParaRPr lang="nl-NL" dirty="0"/>
          </a:p>
          <a:p>
            <a:pPr indent="0">
              <a:buNone/>
            </a:pPr>
            <a:r>
              <a:rPr lang="nl-NL" dirty="0"/>
              <a:t>Het ijzer gaat hierbij over in ijzeroxide</a:t>
            </a:r>
          </a:p>
          <a:p>
            <a:pPr indent="0">
              <a:buNone/>
            </a:pPr>
            <a:endParaRPr lang="nl-NL" dirty="0"/>
          </a:p>
          <a:p>
            <a:pPr indent="0">
              <a:buNone/>
            </a:pPr>
            <a:r>
              <a:rPr lang="nl-NL" dirty="0"/>
              <a:t>Het beluchte water stroomt door een grindbed, waarbij het ijzer achterblijft.</a:t>
            </a:r>
          </a:p>
          <a:p>
            <a:pPr indent="0">
              <a:buNone/>
            </a:pPr>
            <a:endParaRPr lang="nl-NL" dirty="0"/>
          </a:p>
          <a:p>
            <a:pPr indent="0">
              <a:buNone/>
            </a:pPr>
            <a:r>
              <a:rPr lang="nl-NL" dirty="0"/>
              <a:t>Onderin ligt een drainage die het </a:t>
            </a:r>
            <a:r>
              <a:rPr lang="nl-NL" dirty="0" err="1"/>
              <a:t>ontijzerd</a:t>
            </a:r>
            <a:r>
              <a:rPr lang="nl-NL" dirty="0"/>
              <a:t> water afvoert.</a:t>
            </a:r>
          </a:p>
          <a:p>
            <a:pPr indent="0">
              <a:buNone/>
            </a:pPr>
            <a:endParaRPr lang="nl-NL" dirty="0"/>
          </a:p>
          <a:p>
            <a:pPr indent="0">
              <a:buNone/>
            </a:pPr>
            <a:r>
              <a:rPr lang="nl-NL" dirty="0"/>
              <a:t>Capaciteit 4 tot 6 m3 per uur per m2 grind.</a:t>
            </a:r>
          </a:p>
          <a:p>
            <a:pPr indent="0">
              <a:buNone/>
            </a:pPr>
            <a:endParaRPr lang="nl-NL" dirty="0"/>
          </a:p>
          <a:p>
            <a:pPr indent="0">
              <a:buNone/>
            </a:pPr>
            <a:endParaRPr lang="nl-NL" dirty="0"/>
          </a:p>
        </p:txBody>
      </p:sp>
    </p:spTree>
    <p:extLst>
      <p:ext uri="{BB962C8B-B14F-4D97-AF65-F5344CB8AC3E}">
        <p14:creationId xmlns:p14="http://schemas.microsoft.com/office/powerpoint/2010/main" val="3341042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1000"/>
                                        <p:tgtEl>
                                          <p:spTgt spid="5">
                                            <p:txEl>
                                              <p:pRg st="6" end="6"/>
                                            </p:txEl>
                                          </p:spTgt>
                                        </p:tgtEl>
                                      </p:cBhvr>
                                    </p:animEffect>
                                    <p:anim calcmode="lin" valueType="num">
                                      <p:cBhvr>
                                        <p:cTn id="2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1000"/>
                                        <p:tgtEl>
                                          <p:spTgt spid="5">
                                            <p:txEl>
                                              <p:pRg st="8" end="8"/>
                                            </p:txEl>
                                          </p:spTgt>
                                        </p:tgtEl>
                                      </p:cBhvr>
                                    </p:animEffect>
                                    <p:anim calcmode="lin" valueType="num">
                                      <p:cBhvr>
                                        <p:cTn id="3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2152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2200275" y="2133601"/>
            <a:ext cx="6991350" cy="4391025"/>
          </a:xfrm>
        </p:spPr>
        <p:txBody>
          <a:bodyPr/>
          <a:lstStyle/>
          <a:p>
            <a:pPr indent="0">
              <a:buNone/>
            </a:pPr>
            <a:r>
              <a:rPr lang="nl-NL" altLang="nl-NL" dirty="0"/>
              <a:t>Wat is belangrijk bij een pomp</a:t>
            </a:r>
          </a:p>
          <a:p>
            <a:pPr indent="0">
              <a:buNone/>
            </a:pPr>
            <a:r>
              <a:rPr lang="nl-NL" altLang="nl-NL" dirty="0"/>
              <a:t>Soorten pompen</a:t>
            </a:r>
          </a:p>
          <a:p>
            <a:pPr indent="0">
              <a:buNone/>
            </a:pPr>
            <a:r>
              <a:rPr lang="nl-NL" altLang="nl-NL" dirty="0"/>
              <a:t>Centrifugaal pompen</a:t>
            </a:r>
          </a:p>
          <a:p>
            <a:pPr indent="0">
              <a:buNone/>
            </a:pPr>
            <a:r>
              <a:rPr lang="nl-NL" altLang="nl-NL" dirty="0"/>
              <a:t>Hydrofoor pompen</a:t>
            </a:r>
          </a:p>
          <a:p>
            <a:pPr indent="0">
              <a:buNone/>
            </a:pPr>
            <a:r>
              <a:rPr lang="nl-NL" altLang="nl-NL" dirty="0" err="1"/>
              <a:t>Ontijzering</a:t>
            </a:r>
            <a:endParaRPr lang="nl-NL" altLang="nl-NL" dirty="0"/>
          </a:p>
          <a:p>
            <a:pPr indent="0">
              <a:buNone/>
            </a:pPr>
            <a:r>
              <a:rPr lang="nl-NL" altLang="nl-NL" dirty="0"/>
              <a:t>Afsluiting</a:t>
            </a:r>
          </a:p>
          <a:p>
            <a:pPr inden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Open beluchting</a:t>
            </a:r>
          </a:p>
        </p:txBody>
      </p:sp>
      <p:pic>
        <p:nvPicPr>
          <p:cNvPr id="2" name="Tijdelijke aanduiding voor inhoud 1">
            <a:extLst>
              <a:ext uri="{FF2B5EF4-FFF2-40B4-BE49-F238E27FC236}">
                <a16:creationId xmlns:a16="http://schemas.microsoft.com/office/drawing/2014/main" id="{769C5E19-3A8C-438D-AF16-2A1DC2247776}"/>
              </a:ext>
            </a:extLst>
          </p:cNvPr>
          <p:cNvPicPr>
            <a:picLocks noGrp="1" noChangeAspect="1"/>
          </p:cNvPicPr>
          <p:nvPr>
            <p:ph idx="1"/>
          </p:nvPr>
        </p:nvPicPr>
        <p:blipFill>
          <a:blip r:embed="rId3"/>
          <a:stretch>
            <a:fillRect/>
          </a:stretch>
        </p:blipFill>
        <p:spPr>
          <a:xfrm>
            <a:off x="1400463" y="1797050"/>
            <a:ext cx="7097137" cy="4351338"/>
          </a:xfrm>
          <a:prstGeom prst="rect">
            <a:avLst/>
          </a:prstGeom>
        </p:spPr>
      </p:pic>
    </p:spTree>
    <p:extLst>
      <p:ext uri="{BB962C8B-B14F-4D97-AF65-F5344CB8AC3E}">
        <p14:creationId xmlns:p14="http://schemas.microsoft.com/office/powerpoint/2010/main" val="173806958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Gesloten beluchting</a:t>
            </a:r>
          </a:p>
        </p:txBody>
      </p:sp>
      <p:sp>
        <p:nvSpPr>
          <p:cNvPr id="5" name="Tijdelijke aanduiding voor inhoud 4">
            <a:extLst>
              <a:ext uri="{FF2B5EF4-FFF2-40B4-BE49-F238E27FC236}">
                <a16:creationId xmlns:a16="http://schemas.microsoft.com/office/drawing/2014/main" id="{0A1A0393-67FA-4475-B55F-CC7332C8EB02}"/>
              </a:ext>
            </a:extLst>
          </p:cNvPr>
          <p:cNvSpPr>
            <a:spLocks noGrp="1"/>
          </p:cNvSpPr>
          <p:nvPr>
            <p:ph idx="1"/>
          </p:nvPr>
        </p:nvSpPr>
        <p:spPr>
          <a:xfrm>
            <a:off x="1079224" y="1797011"/>
            <a:ext cx="7740000" cy="4351338"/>
          </a:xfrm>
        </p:spPr>
        <p:txBody>
          <a:bodyPr/>
          <a:lstStyle/>
          <a:p>
            <a:pPr indent="0">
              <a:buNone/>
            </a:pPr>
            <a:r>
              <a:rPr lang="nl-NL" dirty="0"/>
              <a:t>Bij gesloten beluchting wordt het water opgepompt en belucht in een </a:t>
            </a:r>
            <a:r>
              <a:rPr lang="nl-NL" dirty="0" err="1"/>
              <a:t>luchtmengklok</a:t>
            </a:r>
            <a:r>
              <a:rPr lang="nl-NL" dirty="0"/>
              <a:t>.</a:t>
            </a:r>
          </a:p>
          <a:p>
            <a:pPr indent="0">
              <a:buNone/>
            </a:pPr>
            <a:endParaRPr lang="nl-NL" dirty="0"/>
          </a:p>
          <a:p>
            <a:pPr indent="0">
              <a:buNone/>
            </a:pPr>
            <a:r>
              <a:rPr lang="nl-NL" dirty="0"/>
              <a:t>De lucht wordt met een compressor aangevoerd.</a:t>
            </a:r>
          </a:p>
          <a:p>
            <a:pPr indent="0">
              <a:buNone/>
            </a:pPr>
            <a:endParaRPr lang="nl-NL" dirty="0"/>
          </a:p>
          <a:p>
            <a:pPr indent="0">
              <a:buNone/>
            </a:pPr>
            <a:r>
              <a:rPr lang="nl-NL" dirty="0"/>
              <a:t>De ijzeroxide wordt door een gesloten filtertank geabsorbeerd en afgevoerd naar het riool.</a:t>
            </a:r>
          </a:p>
          <a:p>
            <a:pPr indent="0">
              <a:buNone/>
            </a:pPr>
            <a:endParaRPr lang="nl-NL" dirty="0"/>
          </a:p>
          <a:p>
            <a:pPr indent="0">
              <a:buNone/>
            </a:pPr>
            <a:r>
              <a:rPr lang="nl-NL" dirty="0"/>
              <a:t>De gesloten beluchting heeft een grotere capaciteit dan een open beluchting.</a:t>
            </a:r>
          </a:p>
        </p:txBody>
      </p:sp>
      <p:pic>
        <p:nvPicPr>
          <p:cNvPr id="2" name="Afbeelding 1">
            <a:extLst>
              <a:ext uri="{FF2B5EF4-FFF2-40B4-BE49-F238E27FC236}">
                <a16:creationId xmlns:a16="http://schemas.microsoft.com/office/drawing/2014/main" id="{8095E1E9-3CF6-4CE3-95EA-D535EE096B64}"/>
              </a:ext>
            </a:extLst>
          </p:cNvPr>
          <p:cNvPicPr>
            <a:picLocks noChangeAspect="1"/>
          </p:cNvPicPr>
          <p:nvPr/>
        </p:nvPicPr>
        <p:blipFill>
          <a:blip r:embed="rId3"/>
          <a:stretch>
            <a:fillRect/>
          </a:stretch>
        </p:blipFill>
        <p:spPr>
          <a:xfrm>
            <a:off x="9455630" y="4756569"/>
            <a:ext cx="2476500" cy="1847850"/>
          </a:xfrm>
          <a:prstGeom prst="rect">
            <a:avLst/>
          </a:prstGeom>
        </p:spPr>
      </p:pic>
    </p:spTree>
    <p:extLst>
      <p:ext uri="{BB962C8B-B14F-4D97-AF65-F5344CB8AC3E}">
        <p14:creationId xmlns:p14="http://schemas.microsoft.com/office/powerpoint/2010/main" val="1185250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Gesloten beluchting</a:t>
            </a:r>
          </a:p>
        </p:txBody>
      </p:sp>
      <p:pic>
        <p:nvPicPr>
          <p:cNvPr id="2" name="Tijdelijke aanduiding voor inhoud 1">
            <a:extLst>
              <a:ext uri="{FF2B5EF4-FFF2-40B4-BE49-F238E27FC236}">
                <a16:creationId xmlns:a16="http://schemas.microsoft.com/office/drawing/2014/main" id="{EC4D9E3F-9911-453F-94DA-341D06556F89}"/>
              </a:ext>
            </a:extLst>
          </p:cNvPr>
          <p:cNvPicPr>
            <a:picLocks noGrp="1" noChangeAspect="1"/>
          </p:cNvPicPr>
          <p:nvPr>
            <p:ph idx="1"/>
          </p:nvPr>
        </p:nvPicPr>
        <p:blipFill>
          <a:blip r:embed="rId3"/>
          <a:stretch>
            <a:fillRect/>
          </a:stretch>
        </p:blipFill>
        <p:spPr>
          <a:xfrm>
            <a:off x="886810" y="1996612"/>
            <a:ext cx="6571688" cy="4351338"/>
          </a:xfrm>
          <a:prstGeom prst="rect">
            <a:avLst/>
          </a:prstGeom>
        </p:spPr>
      </p:pic>
    </p:spTree>
    <p:extLst>
      <p:ext uri="{BB962C8B-B14F-4D97-AF65-F5344CB8AC3E}">
        <p14:creationId xmlns:p14="http://schemas.microsoft.com/office/powerpoint/2010/main" val="14512169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De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pomp is een werktuig om vloeistoffen te transporteren.</a:t>
            </a:r>
          </a:p>
          <a:p>
            <a:pPr indent="0">
              <a:buNone/>
              <a:defRPr/>
            </a:pPr>
            <a:endParaRPr lang="nl-NL" dirty="0"/>
          </a:p>
          <a:p>
            <a:pPr indent="0">
              <a:buNone/>
              <a:defRPr/>
            </a:pPr>
            <a:r>
              <a:rPr lang="nl-NL" dirty="0"/>
              <a:t>Een vloeistof stroomt alleen als er een bepaald drukverschil heerst</a:t>
            </a:r>
          </a:p>
          <a:p>
            <a:pPr indent="0">
              <a:buNone/>
              <a:defRPr/>
            </a:pPr>
            <a:endParaRPr lang="nl-NL" dirty="0"/>
          </a:p>
          <a:p>
            <a:pPr indent="0">
              <a:buNone/>
              <a:defRPr/>
            </a:pPr>
            <a:r>
              <a:rPr lang="nl-NL" dirty="0"/>
              <a:t>Een pomp wekt dat drukverschil op.</a:t>
            </a:r>
          </a:p>
        </p:txBody>
      </p:sp>
      <p:pic>
        <p:nvPicPr>
          <p:cNvPr id="8194" name="Picture 2" descr="Pompen - DBH Diesel Engines BV">
            <a:extLst>
              <a:ext uri="{FF2B5EF4-FFF2-40B4-BE49-F238E27FC236}">
                <a16:creationId xmlns:a16="http://schemas.microsoft.com/office/drawing/2014/main" id="{1181CF7D-735B-4BCD-B0FB-A9E19E358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306" y="59200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ilo pompen - Jansen Pompentechniek BV">
            <a:extLst>
              <a:ext uri="{FF2B5EF4-FFF2-40B4-BE49-F238E27FC236}">
                <a16:creationId xmlns:a16="http://schemas.microsoft.com/office/drawing/2014/main" id="{3295F8E9-AD65-4809-93A3-FF78C8B08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667" y="4067861"/>
            <a:ext cx="17716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Belangrijk bij een pomp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Capaciteit</a:t>
            </a:r>
          </a:p>
          <a:p>
            <a:pPr marL="342900" indent="-342900">
              <a:defRPr/>
            </a:pPr>
            <a:endParaRPr lang="nl-NL" dirty="0"/>
          </a:p>
          <a:p>
            <a:pPr marL="342900" indent="-342900">
              <a:defRPr/>
            </a:pPr>
            <a:r>
              <a:rPr lang="nl-NL" dirty="0"/>
              <a:t>Opvoerhoogte</a:t>
            </a:r>
          </a:p>
          <a:p>
            <a:pPr marL="342900" indent="-342900">
              <a:defRPr/>
            </a:pPr>
            <a:endParaRPr lang="nl-NL" dirty="0"/>
          </a:p>
          <a:p>
            <a:pPr marL="342900" indent="-342900">
              <a:defRPr/>
            </a:pPr>
            <a:r>
              <a:rPr lang="nl-NL" dirty="0"/>
              <a:t>Viscositeit</a:t>
            </a:r>
          </a:p>
          <a:p>
            <a:pPr marL="342900" indent="-342900">
              <a:defRPr/>
            </a:pPr>
            <a:endParaRPr lang="nl-NL" dirty="0"/>
          </a:p>
          <a:p>
            <a:pPr marL="342900" indent="-342900">
              <a:defRPr/>
            </a:pPr>
            <a:r>
              <a:rPr lang="nl-NL" dirty="0"/>
              <a:t>Leidingweerstand</a:t>
            </a:r>
          </a:p>
          <a:p>
            <a:pPr marL="342900" indent="-342900">
              <a:defRPr/>
            </a:pPr>
            <a:endParaRPr lang="nl-NL" dirty="0"/>
          </a:p>
          <a:p>
            <a:pPr marL="342900" indent="-342900">
              <a:defRPr/>
            </a:pPr>
            <a:r>
              <a:rPr lang="nl-NL" dirty="0"/>
              <a:t>Zelfaanzuiging</a:t>
            </a:r>
          </a:p>
        </p:txBody>
      </p:sp>
      <p:pic>
        <p:nvPicPr>
          <p:cNvPr id="10242" name="Picture 2" descr="depositphotos_25849633-stockafbeelding-belangrijk-stempel - Xando Beheer">
            <a:extLst>
              <a:ext uri="{FF2B5EF4-FFF2-40B4-BE49-F238E27FC236}">
                <a16:creationId xmlns:a16="http://schemas.microsoft.com/office/drawing/2014/main" id="{DBEC7154-2DC1-4400-B7EC-C9518372A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485" y="198121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Capaciteit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capaciteit van een pomp is de hoeveelheid vloeistof die per tijdseenheid door de persleiding de pomp uitstroomt</a:t>
            </a:r>
          </a:p>
          <a:p>
            <a:pPr indent="0">
              <a:buNone/>
              <a:defRPr/>
            </a:pPr>
            <a:endParaRPr lang="nl-NL" dirty="0"/>
          </a:p>
          <a:p>
            <a:pPr indent="0">
              <a:buNone/>
              <a:defRPr/>
            </a:pPr>
            <a:endParaRPr lang="nl-NL" dirty="0"/>
          </a:p>
          <a:p>
            <a:pPr indent="0">
              <a:buNone/>
              <a:defRPr/>
            </a:pPr>
            <a:r>
              <a:rPr lang="nl-NL" dirty="0"/>
              <a:t>De capaciteit wordt hoofdzakelijk aangegeven in m3 of liters per minuut </a:t>
            </a:r>
          </a:p>
        </p:txBody>
      </p:sp>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Opvoerhoogte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150376" cy="4738260"/>
          </a:xfrm>
        </p:spPr>
        <p:txBody>
          <a:bodyPr>
            <a:normAutofit/>
          </a:bodyPr>
          <a:lstStyle/>
          <a:p>
            <a:pPr indent="0">
              <a:buNone/>
              <a:defRPr/>
            </a:pPr>
            <a:r>
              <a:rPr lang="nl-NL" dirty="0"/>
              <a:t>De opvoerhoogte van een pomp is het drukverschil tussen de zuig en perszijde van de pomp.</a:t>
            </a:r>
          </a:p>
          <a:p>
            <a:pPr indent="0">
              <a:buNone/>
              <a:defRPr/>
            </a:pPr>
            <a:endParaRPr lang="nl-NL" dirty="0"/>
          </a:p>
          <a:p>
            <a:pPr indent="0">
              <a:buNone/>
              <a:defRPr/>
            </a:pPr>
            <a:endParaRPr lang="nl-NL" dirty="0"/>
          </a:p>
          <a:p>
            <a:pPr indent="0">
              <a:buNone/>
              <a:defRPr/>
            </a:pPr>
            <a:r>
              <a:rPr lang="nl-NL" dirty="0"/>
              <a:t>Dit verschil druk je uit in meters waterkolom (MWK)</a:t>
            </a:r>
          </a:p>
        </p:txBody>
      </p:sp>
      <p:pic>
        <p:nvPicPr>
          <p:cNvPr id="9218" name="Picture 2" descr="Het kiezen van de juiste waterpomp | Brico.be">
            <a:extLst>
              <a:ext uri="{FF2B5EF4-FFF2-40B4-BE49-F238E27FC236}">
                <a16:creationId xmlns:a16="http://schemas.microsoft.com/office/drawing/2014/main" id="{4BE64525-802C-4A66-B86D-C292096BB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1" y="4106008"/>
            <a:ext cx="4104413" cy="243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additive="base">
                                        <p:cTn id="13" dur="500" fill="hold"/>
                                        <p:tgtEl>
                                          <p:spTgt spid="9218"/>
                                        </p:tgtEl>
                                        <p:attrNameLst>
                                          <p:attrName>ppt_x</p:attrName>
                                        </p:attrNameLst>
                                      </p:cBhvr>
                                      <p:tavLst>
                                        <p:tav tm="0">
                                          <p:val>
                                            <p:strVal val="#ppt_x"/>
                                          </p:val>
                                        </p:tav>
                                        <p:tav tm="100000">
                                          <p:val>
                                            <p:strVal val="#ppt_x"/>
                                          </p:val>
                                        </p:tav>
                                      </p:tavLst>
                                    </p:anim>
                                    <p:anim calcmode="lin" valueType="num">
                                      <p:cBhvr additive="base">
                                        <p:cTn id="14"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Viscositeit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Viscositeit is de mate van vloeibaarheid van een vloeistof.</a:t>
            </a:r>
          </a:p>
          <a:p>
            <a:pPr indent="0">
              <a:buNone/>
              <a:defRPr/>
            </a:pPr>
            <a:endParaRPr lang="nl-NL" dirty="0"/>
          </a:p>
          <a:p>
            <a:pPr indent="0">
              <a:buNone/>
              <a:defRPr/>
            </a:pPr>
            <a:r>
              <a:rPr lang="nl-NL" dirty="0"/>
              <a:t>Bij een hogere viscositeit kies je een pomp met een lagere toerental van de pomp</a:t>
            </a:r>
          </a:p>
          <a:p>
            <a:pPr indent="0">
              <a:buNone/>
              <a:defRPr/>
            </a:pPr>
            <a:endParaRPr lang="nl-NL" dirty="0"/>
          </a:p>
          <a:p>
            <a:pPr indent="0">
              <a:buNone/>
              <a:defRPr/>
            </a:pPr>
            <a:r>
              <a:rPr lang="nl-NL" dirty="0"/>
              <a:t>Voor vloeistoffen met een erg lage viscositeit, zoals water, zijn in eerste instantie centrifugaalpompen of zuigerpompen het meest geschikt</a:t>
            </a:r>
          </a:p>
        </p:txBody>
      </p:sp>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88fa185b-b6f4-4426-890a-edc6532e8d4f"/>
    <ds:schemaRef ds:uri="http://schemas.openxmlformats.org/package/2006/metadata/core-properties"/>
    <ds:schemaRef ds:uri="521c7c86-cc27-4cef-8605-4ebb03422227"/>
    <ds:schemaRef ds:uri="http://www.w3.org/XML/1998/namespace"/>
    <ds:schemaRef ds:uri="http://purl.org/dc/dcmitype/"/>
  </ds:schemaRefs>
</ds:datastoreItem>
</file>

<file path=customXml/itemProps3.xml><?xml version="1.0" encoding="utf-8"?>
<ds:datastoreItem xmlns:ds="http://schemas.openxmlformats.org/officeDocument/2006/customXml" ds:itemID="{4F70FDC1-94A8-4830-BEED-F25231F29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546</TotalTime>
  <Words>1583</Words>
  <Application>Microsoft Office PowerPoint</Application>
  <PresentationFormat>Breedbeeld</PresentationFormat>
  <Paragraphs>241</Paragraphs>
  <Slides>43</Slides>
  <Notes>27</Notes>
  <HiddenSlides>0</HiddenSlides>
  <MMClips>5</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43</vt:i4>
      </vt:variant>
    </vt:vector>
  </HeadingPairs>
  <TitlesOfParts>
    <vt:vector size="46" baseType="lpstr">
      <vt:lpstr>Arial</vt:lpstr>
      <vt:lpstr>Calibri</vt:lpstr>
      <vt:lpstr>Kantoorthema</vt:lpstr>
      <vt:lpstr>PowerPoint-presentatie</vt:lpstr>
      <vt:lpstr>Aftrap</vt:lpstr>
      <vt:lpstr>Pompen </vt:lpstr>
      <vt:lpstr>Doel van de les</vt:lpstr>
      <vt:lpstr>De Pomp</vt:lpstr>
      <vt:lpstr>Belangrijk bij een pomp</vt:lpstr>
      <vt:lpstr>Capaciteit</vt:lpstr>
      <vt:lpstr>Opvoerhoogte</vt:lpstr>
      <vt:lpstr>Viscositeit</vt:lpstr>
      <vt:lpstr>Leidingweerstand</vt:lpstr>
      <vt:lpstr>Wel of niet zelfaanzuigend</vt:lpstr>
      <vt:lpstr>Soorten pompen</vt:lpstr>
      <vt:lpstr>Soorten pompen</vt:lpstr>
      <vt:lpstr>Verdringerpompen </vt:lpstr>
      <vt:lpstr>Soorten verdringer pompen</vt:lpstr>
      <vt:lpstr>Plunjerpomp</vt:lpstr>
      <vt:lpstr>Zuigerpomp</vt:lpstr>
      <vt:lpstr>Schroefpompen</vt:lpstr>
      <vt:lpstr>Wervelstroompompen</vt:lpstr>
      <vt:lpstr>Vijzelpompen</vt:lpstr>
      <vt:lpstr>Tandwielpomp</vt:lpstr>
      <vt:lpstr>Schottenpomp</vt:lpstr>
      <vt:lpstr>Centrifugaalpompen</vt:lpstr>
      <vt:lpstr>Centrifugaalpompen</vt:lpstr>
      <vt:lpstr>Werking centrifugaalpomp</vt:lpstr>
      <vt:lpstr>Waaiers centrifugaalpomp</vt:lpstr>
      <vt:lpstr>Gesloten waaier</vt:lpstr>
      <vt:lpstr>Open waaier</vt:lpstr>
      <vt:lpstr>Half open waaier</vt:lpstr>
      <vt:lpstr>Hyfrofoorpomp</vt:lpstr>
      <vt:lpstr>Hyfrofoorpomp</vt:lpstr>
      <vt:lpstr>Hydrofoorpomp</vt:lpstr>
      <vt:lpstr>Hydrofoorpomp</vt:lpstr>
      <vt:lpstr>Hydrofoorpomp</vt:lpstr>
      <vt:lpstr>Hydrofoorpomp</vt:lpstr>
      <vt:lpstr>Water ontijzeren</vt:lpstr>
      <vt:lpstr>Water ontijzeren</vt:lpstr>
      <vt:lpstr>Water ontijzeren</vt:lpstr>
      <vt:lpstr>Open beluchting</vt:lpstr>
      <vt:lpstr>Open beluchting</vt:lpstr>
      <vt:lpstr>Gesloten beluchting</vt:lpstr>
      <vt:lpstr>Gesloten beluchting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75</cp:revision>
  <dcterms:created xsi:type="dcterms:W3CDTF">2020-11-10T08:38:03Z</dcterms:created>
  <dcterms:modified xsi:type="dcterms:W3CDTF">2024-04-25T14:29:55Z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